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1"/>
  </p:notesMasterIdLst>
  <p:handoutMasterIdLst>
    <p:handoutMasterId r:id="rId22"/>
  </p:handoutMasterIdLst>
  <p:sldIdLst>
    <p:sldId id="311" r:id="rId2"/>
    <p:sldId id="312" r:id="rId3"/>
    <p:sldId id="340" r:id="rId4"/>
    <p:sldId id="341" r:id="rId5"/>
    <p:sldId id="342" r:id="rId6"/>
    <p:sldId id="343" r:id="rId7"/>
    <p:sldId id="344" r:id="rId8"/>
    <p:sldId id="345" r:id="rId9"/>
    <p:sldId id="346" r:id="rId10"/>
    <p:sldId id="330" r:id="rId11"/>
    <p:sldId id="347" r:id="rId12"/>
    <p:sldId id="351" r:id="rId13"/>
    <p:sldId id="353" r:id="rId14"/>
    <p:sldId id="354" r:id="rId15"/>
    <p:sldId id="356" r:id="rId16"/>
    <p:sldId id="357" r:id="rId17"/>
    <p:sldId id="358" r:id="rId18"/>
    <p:sldId id="323" r:id="rId19"/>
    <p:sldId id="324" r:id="rId20"/>
  </p:sldIdLst>
  <p:sldSz cx="9144000" cy="6858000" type="screen4x3"/>
  <p:notesSz cx="6858000" cy="9144000"/>
  <p:defaultTextStyle>
    <a:defPPr>
      <a:defRPr lang="it-IT"/>
    </a:defPPr>
    <a:lvl1pPr algn="l" rtl="0" fontAlgn="base">
      <a:spcBef>
        <a:spcPct val="0"/>
      </a:spcBef>
      <a:spcAft>
        <a:spcPct val="0"/>
      </a:spcAft>
      <a:defRPr sz="28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8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8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8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8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8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8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8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8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C1A367"/>
    <a:srgbClr val="520219"/>
    <a:srgbClr val="F3FCA2"/>
    <a:srgbClr val="FF9900"/>
    <a:srgbClr val="B8FAA4"/>
    <a:srgbClr val="CC0000"/>
    <a:srgbClr val="0000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5" d="100"/>
          <a:sy n="105" d="100"/>
        </p:scale>
        <p:origin x="-1000" y="-112"/>
      </p:cViewPr>
      <p:guideLst>
        <p:guide orient="horz" pos="2160"/>
        <p:guide pos="2880"/>
      </p:guideLst>
    </p:cSldViewPr>
  </p:slideViewPr>
  <p:outlineViewPr>
    <p:cViewPr>
      <p:scale>
        <a:sx n="33" d="100"/>
        <a:sy n="33" d="100"/>
      </p:scale>
      <p:origin x="0" y="1010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75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it-IT"/>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it-IT"/>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it-IT"/>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CFF0B77-9EF1-1546-9A7D-C9FED2FB6405}" type="slidenum">
              <a:rPr lang="it-IT"/>
              <a:pPr>
                <a:defRPr/>
              </a:pPr>
              <a:t>‹n.›</a:t>
            </a:fld>
            <a:endParaRPr lang="it-IT"/>
          </a:p>
        </p:txBody>
      </p:sp>
    </p:spTree>
    <p:extLst>
      <p:ext uri="{BB962C8B-B14F-4D97-AF65-F5344CB8AC3E}">
        <p14:creationId xmlns:p14="http://schemas.microsoft.com/office/powerpoint/2010/main" val="26114830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it-IT"/>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it-IT"/>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it-IT"/>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D07312-164A-3D49-8F94-1447DFAD1556}" type="slidenum">
              <a:rPr lang="it-IT"/>
              <a:pPr>
                <a:defRPr/>
              </a:pPr>
              <a:t>‹n.›</a:t>
            </a:fld>
            <a:endParaRPr lang="it-IT"/>
          </a:p>
        </p:txBody>
      </p:sp>
    </p:spTree>
    <p:extLst>
      <p:ext uri="{BB962C8B-B14F-4D97-AF65-F5344CB8AC3E}">
        <p14:creationId xmlns:p14="http://schemas.microsoft.com/office/powerpoint/2010/main" val="9649690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E3506344-22DA-0941-8D21-B1461BD13066}" type="slidenum">
              <a:rPr lang="it-IT" sz="1200"/>
              <a:pPr eaLnBrk="1" hangingPunct="1"/>
              <a:t>1</a:t>
            </a:fld>
            <a:endParaRPr lang="it-IT" sz="12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A5848C21-19A7-E54A-90EB-0837A6F4EE4C}" type="slidenum">
              <a:rPr lang="it-IT" sz="1200"/>
              <a:pPr eaLnBrk="1" hangingPunct="1"/>
              <a:t>2</a:t>
            </a:fld>
            <a:endParaRPr lang="it-IT" sz="12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83429BB8-6201-804E-AEF3-19DC46B07D7C}" type="slidenum">
              <a:rPr lang="it-IT" sz="1200"/>
              <a:pPr eaLnBrk="1" hangingPunct="1"/>
              <a:t>8</a:t>
            </a:fld>
            <a:endParaRPr lang="it-IT" sz="1200"/>
          </a:p>
        </p:txBody>
      </p:sp>
      <p:sp>
        <p:nvSpPr>
          <p:cNvPr id="31746" name="Rectangle 2"/>
          <p:cNvSpPr>
            <a:spLocks noGrp="1" noRot="1" noChangeAspect="1" noChangeArrowheads="1" noTextEdit="1"/>
          </p:cNvSpPr>
          <p:nvPr>
            <p:ph type="sldImg"/>
          </p:nvPr>
        </p:nvSpPr>
        <p:spPr>
          <a:solidFill>
            <a:srgbClr val="FFFFFF"/>
          </a:solidFill>
          <a:ln/>
        </p:spPr>
      </p:sp>
      <p:sp>
        <p:nvSpPr>
          <p:cNvPr id="3174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latin typeface="Arial"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immagine diapositiva 1"/>
          <p:cNvSpPr>
            <a:spLocks noGrp="1" noRot="1" noChangeAspect="1"/>
          </p:cNvSpPr>
          <p:nvPr>
            <p:ph type="sldImg"/>
          </p:nvPr>
        </p:nvSpPr>
        <p:spPr>
          <a:ln/>
        </p:spPr>
      </p:sp>
      <p:sp>
        <p:nvSpPr>
          <p:cNvPr id="21506"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ea typeface="ＭＳ Ｐゴシック" charset="0"/>
                <a:cs typeface="ＭＳ Ｐゴシック" charset="0"/>
              </a:rPr>
              <a:t>http://www.ons.gov.uk/ons/rel/wellbeing/measuring-national-well-being/first-annual-report-on-measuring-national-well-being/art-measuring-national-well-being-annual-report.html</a:t>
            </a:r>
            <a:endParaRPr lang="it-IT">
              <a:ea typeface="ＭＳ Ｐゴシック" charset="0"/>
              <a:cs typeface="ＭＳ Ｐゴシック" charset="0"/>
            </a:endParaRPr>
          </a:p>
        </p:txBody>
      </p:sp>
      <p:sp>
        <p:nvSpPr>
          <p:cNvPr id="21507"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B32CEBAE-DA66-A842-B836-DFC7AC584CAC}" type="slidenum">
              <a:rPr lang="it-IT" sz="1200"/>
              <a:pPr eaLnBrk="1" hangingPunct="1"/>
              <a:t>10</a:t>
            </a:fld>
            <a:endParaRPr lang="it-IT"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CD07312-164A-3D49-8F94-1447DFAD1556}" type="slidenum">
              <a:rPr lang="it-IT" smtClean="0"/>
              <a:pPr>
                <a:defRPr/>
              </a:pPr>
              <a:t>17</a:t>
            </a:fld>
            <a:endParaRPr lang="it-IT"/>
          </a:p>
        </p:txBody>
      </p:sp>
    </p:spTree>
    <p:extLst>
      <p:ext uri="{BB962C8B-B14F-4D97-AF65-F5344CB8AC3E}">
        <p14:creationId xmlns:p14="http://schemas.microsoft.com/office/powerpoint/2010/main" val="3280764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3554" name="Rectangle 2"/>
          <p:cNvSpPr>
            <a:spLocks noGrp="1" noChangeArrowheads="1"/>
          </p:cNvSpPr>
          <p:nvPr>
            <p:ph type="ctrTitle"/>
          </p:nvPr>
        </p:nvSpPr>
        <p:spPr>
          <a:xfrm>
            <a:off x="914400" y="1524000"/>
            <a:ext cx="7623175" cy="1752600"/>
          </a:xfrm>
        </p:spPr>
        <p:txBody>
          <a:bodyPr/>
          <a:lstStyle>
            <a:lvl1pPr>
              <a:defRPr sz="5000"/>
            </a:lvl1pPr>
          </a:lstStyle>
          <a:p>
            <a:r>
              <a:rPr lang="it-IT"/>
              <a:t>Fare clic per modificare stile</a:t>
            </a:r>
          </a:p>
        </p:txBody>
      </p:sp>
      <p:sp>
        <p:nvSpPr>
          <p:cNvPr id="23555" name="Rectangle 3"/>
          <p:cNvSpPr>
            <a:spLocks noGrp="1" noChangeArrowheads="1"/>
          </p:cNvSpPr>
          <p:nvPr>
            <p:ph type="subTitle" idx="1"/>
          </p:nvPr>
        </p:nvSpPr>
        <p:spPr>
          <a:xfrm>
            <a:off x="1981200" y="3962400"/>
            <a:ext cx="6553200" cy="1752600"/>
          </a:xfrm>
        </p:spPr>
        <p:txBody>
          <a:bodyPr/>
          <a:lstStyle>
            <a:lvl1pPr marL="0" indent="0">
              <a:buFont typeface="Wingdings" charset="2"/>
              <a:buNone/>
              <a:defRPr sz="2800"/>
            </a:lvl1pPr>
          </a:lstStyle>
          <a:p>
            <a:r>
              <a:rPr lang="it-IT"/>
              <a:t>Fare clic per modificare lo stile del sottotitolo dello schema</a:t>
            </a:r>
          </a:p>
        </p:txBody>
      </p:sp>
      <p:sp>
        <p:nvSpPr>
          <p:cNvPr id="6" name="Rectangle 4"/>
          <p:cNvSpPr>
            <a:spLocks noGrp="1" noChangeArrowheads="1"/>
          </p:cNvSpPr>
          <p:nvPr>
            <p:ph type="dt" sz="half" idx="10"/>
          </p:nvPr>
        </p:nvSpPr>
        <p:spPr/>
        <p:txBody>
          <a:bodyPr/>
          <a:lstStyle>
            <a:lvl1pPr>
              <a:defRPr/>
            </a:lvl1pPr>
          </a:lstStyle>
          <a:p>
            <a:pPr>
              <a:defRPr/>
            </a:pPr>
            <a:r>
              <a:rPr lang="it-IT" smtClean="0"/>
              <a:t>5 ottobre 2013</a:t>
            </a:r>
            <a:endParaRPr lang="it-IT"/>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it-IT" smtClean="0"/>
              <a:t>Donato Speroni -D'ora in poi. Firenze 5 ottobre 2013</a:t>
            </a:r>
            <a:endParaRPr lang="it-IT"/>
          </a:p>
        </p:txBody>
      </p:sp>
      <p:sp>
        <p:nvSpPr>
          <p:cNvPr id="8" name="Rectangle 6"/>
          <p:cNvSpPr>
            <a:spLocks noGrp="1" noChangeArrowheads="1"/>
          </p:cNvSpPr>
          <p:nvPr>
            <p:ph type="sldNum" sz="quarter" idx="12"/>
          </p:nvPr>
        </p:nvSpPr>
        <p:spPr/>
        <p:txBody>
          <a:bodyPr/>
          <a:lstStyle>
            <a:lvl1pPr>
              <a:defRPr/>
            </a:lvl1pPr>
          </a:lstStyle>
          <a:p>
            <a:pPr>
              <a:defRPr/>
            </a:pPr>
            <a:fld id="{3BAAD9E7-1446-A143-AE66-9F2DCFA405C8}" type="slidenum">
              <a:rPr lang="it-IT"/>
              <a:pPr>
                <a:defRPr/>
              </a:pPr>
              <a:t>‹n.›</a:t>
            </a:fld>
            <a:endParaRPr lang="it-IT"/>
          </a:p>
        </p:txBody>
      </p:sp>
    </p:spTree>
    <p:extLst>
      <p:ext uri="{BB962C8B-B14F-4D97-AF65-F5344CB8AC3E}">
        <p14:creationId xmlns:p14="http://schemas.microsoft.com/office/powerpoint/2010/main" val="1642028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6463E3B-C6BF-F849-B073-31581246891C}" type="slidenum">
              <a:rPr lang="it-IT"/>
              <a:pPr>
                <a:defRPr/>
              </a:pPr>
              <a:t>‹n.›</a:t>
            </a:fld>
            <a:endParaRPr lang="it-IT"/>
          </a:p>
        </p:txBody>
      </p:sp>
    </p:spTree>
    <p:extLst>
      <p:ext uri="{BB962C8B-B14F-4D97-AF65-F5344CB8AC3E}">
        <p14:creationId xmlns:p14="http://schemas.microsoft.com/office/powerpoint/2010/main" val="856132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38925" y="277813"/>
            <a:ext cx="2058988" cy="5881687"/>
          </a:xfrm>
        </p:spPr>
        <p:txBody>
          <a:bodyPr vert="eaVert"/>
          <a:lstStyle/>
          <a:p>
            <a:r>
              <a:rPr lang="it-IT" smtClean="0"/>
              <a:t>Fare clic per modificare stile</a:t>
            </a:r>
            <a:endParaRPr lang="en-US"/>
          </a:p>
        </p:txBody>
      </p:sp>
      <p:sp>
        <p:nvSpPr>
          <p:cNvPr id="3" name="Segnaposto testo verticale 2"/>
          <p:cNvSpPr>
            <a:spLocks noGrp="1"/>
          </p:cNvSpPr>
          <p:nvPr>
            <p:ph type="body" orient="vert" idx="1"/>
          </p:nvPr>
        </p:nvSpPr>
        <p:spPr>
          <a:xfrm>
            <a:off x="457200" y="277813"/>
            <a:ext cx="6029325" cy="5881687"/>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E044E91-4F62-0247-8313-4EDD7E0C38CE}" type="slidenum">
              <a:rPr lang="it-IT"/>
              <a:pPr>
                <a:defRPr/>
              </a:pPr>
              <a:t>‹n.›</a:t>
            </a:fld>
            <a:endParaRPr lang="it-IT"/>
          </a:p>
        </p:txBody>
      </p:sp>
    </p:spTree>
    <p:extLst>
      <p:ext uri="{BB962C8B-B14F-4D97-AF65-F5344CB8AC3E}">
        <p14:creationId xmlns:p14="http://schemas.microsoft.com/office/powerpoint/2010/main" val="2212532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A7BB549-E3A2-234C-886A-88E61DD6A562}" type="slidenum">
              <a:rPr lang="it-IT"/>
              <a:pPr>
                <a:defRPr/>
              </a:pPr>
              <a:t>‹n.›</a:t>
            </a:fld>
            <a:endParaRPr lang="it-IT"/>
          </a:p>
        </p:txBody>
      </p:sp>
    </p:spTree>
    <p:extLst>
      <p:ext uri="{BB962C8B-B14F-4D97-AF65-F5344CB8AC3E}">
        <p14:creationId xmlns:p14="http://schemas.microsoft.com/office/powerpoint/2010/main" val="3693399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lstStyle>
            <a:lvl1pPr algn="l">
              <a:defRPr sz="4000" b="1" cap="all"/>
            </a:lvl1pPr>
          </a:lstStyle>
          <a:p>
            <a:r>
              <a:rPr lang="it-IT" smtClean="0"/>
              <a:t>Fare clic per modificare stile</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gli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5"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2A4A6A2-6079-FC48-824B-CE07FB81947A}" type="slidenum">
              <a:rPr lang="it-IT"/>
              <a:pPr>
                <a:defRPr/>
              </a:pPr>
              <a:t>‹n.›</a:t>
            </a:fld>
            <a:endParaRPr lang="it-IT"/>
          </a:p>
        </p:txBody>
      </p:sp>
    </p:spTree>
    <p:extLst>
      <p:ext uri="{BB962C8B-B14F-4D97-AF65-F5344CB8AC3E}">
        <p14:creationId xmlns:p14="http://schemas.microsoft.com/office/powerpoint/2010/main" val="3979760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Segnaposto contenuto 2"/>
          <p:cNvSpPr>
            <a:spLocks noGrp="1"/>
          </p:cNvSpPr>
          <p:nvPr>
            <p:ph sz="half" idx="1"/>
          </p:nvPr>
        </p:nvSpPr>
        <p:spPr>
          <a:xfrm>
            <a:off x="468313" y="1628775"/>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59313" y="1628775"/>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934B3A5-63D4-504F-8E94-E57E279DF5D3}" type="slidenum">
              <a:rPr lang="it-IT"/>
              <a:pPr>
                <a:defRPr/>
              </a:pPr>
              <a:t>‹n.›</a:t>
            </a:fld>
            <a:endParaRPr lang="it-IT"/>
          </a:p>
        </p:txBody>
      </p:sp>
    </p:spTree>
    <p:extLst>
      <p:ext uri="{BB962C8B-B14F-4D97-AF65-F5344CB8AC3E}">
        <p14:creationId xmlns:p14="http://schemas.microsoft.com/office/powerpoint/2010/main" val="1222576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stile</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8"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9A5325F-EDC9-7A43-B917-EAD52AF27A01}" type="slidenum">
              <a:rPr lang="it-IT"/>
              <a:pPr>
                <a:defRPr/>
              </a:pPr>
              <a:t>‹n.›</a:t>
            </a:fld>
            <a:endParaRPr lang="it-IT"/>
          </a:p>
        </p:txBody>
      </p:sp>
    </p:spTree>
    <p:extLst>
      <p:ext uri="{BB962C8B-B14F-4D97-AF65-F5344CB8AC3E}">
        <p14:creationId xmlns:p14="http://schemas.microsoft.com/office/powerpoint/2010/main" val="906303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4"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6C65EFF8-BCC4-5B46-BE62-FBDE3B0553F5}" type="slidenum">
              <a:rPr lang="it-IT"/>
              <a:pPr>
                <a:defRPr/>
              </a:pPr>
              <a:t>‹n.›</a:t>
            </a:fld>
            <a:endParaRPr lang="it-IT"/>
          </a:p>
        </p:txBody>
      </p:sp>
    </p:spTree>
    <p:extLst>
      <p:ext uri="{BB962C8B-B14F-4D97-AF65-F5344CB8AC3E}">
        <p14:creationId xmlns:p14="http://schemas.microsoft.com/office/powerpoint/2010/main" val="238170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3"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6772A997-A8D5-3646-9353-ABC114756670}" type="slidenum">
              <a:rPr lang="it-IT"/>
              <a:pPr>
                <a:defRPr/>
              </a:pPr>
              <a:t>‹n.›</a:t>
            </a:fld>
            <a:endParaRPr lang="it-IT"/>
          </a:p>
        </p:txBody>
      </p:sp>
    </p:spTree>
    <p:extLst>
      <p:ext uri="{BB962C8B-B14F-4D97-AF65-F5344CB8AC3E}">
        <p14:creationId xmlns:p14="http://schemas.microsoft.com/office/powerpoint/2010/main" val="222191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1F8C07CD-1AC9-A94A-87FD-3A0045C07572}" type="slidenum">
              <a:rPr lang="it-IT"/>
              <a:pPr>
                <a:defRPr/>
              </a:pPr>
              <a:t>‹n.›</a:t>
            </a:fld>
            <a:endParaRPr lang="it-IT"/>
          </a:p>
        </p:txBody>
      </p:sp>
    </p:spTree>
    <p:extLst>
      <p:ext uri="{BB962C8B-B14F-4D97-AF65-F5344CB8AC3E}">
        <p14:creationId xmlns:p14="http://schemas.microsoft.com/office/powerpoint/2010/main" val="23417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r>
              <a:rPr lang="it-IT" smtClean="0"/>
              <a:t>5 ottobre 2013</a:t>
            </a:r>
            <a:endParaRPr lang="it-IT"/>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Donato Speroni -D'ora in poi. Firenze 5 ottobre 2013</a:t>
            </a: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BDB8B53-9B37-DA43-9DEE-18603EB165F3}" type="slidenum">
              <a:rPr lang="it-IT"/>
              <a:pPr>
                <a:defRPr/>
              </a:pPr>
              <a:t>‹n.›</a:t>
            </a:fld>
            <a:endParaRPr lang="it-IT"/>
          </a:p>
        </p:txBody>
      </p:sp>
    </p:spTree>
    <p:extLst>
      <p:ext uri="{BB962C8B-B14F-4D97-AF65-F5344CB8AC3E}">
        <p14:creationId xmlns:p14="http://schemas.microsoft.com/office/powerpoint/2010/main" val="21179549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stile</a:t>
            </a:r>
          </a:p>
        </p:txBody>
      </p:sp>
      <p:sp>
        <p:nvSpPr>
          <p:cNvPr id="1027" name="Rectangle 3"/>
          <p:cNvSpPr>
            <a:spLocks noGrp="1" noChangeArrowheads="1"/>
          </p:cNvSpPr>
          <p:nvPr>
            <p:ph type="body" idx="1"/>
          </p:nvPr>
        </p:nvSpPr>
        <p:spPr bwMode="auto">
          <a:xfrm>
            <a:off x="468313" y="1628775"/>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253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ea typeface="+mn-ea"/>
                <a:cs typeface="+mn-cs"/>
              </a:defRPr>
            </a:lvl1pPr>
          </a:lstStyle>
          <a:p>
            <a:pPr>
              <a:defRPr/>
            </a:pPr>
            <a:r>
              <a:rPr lang="it-IT" smtClean="0"/>
              <a:t>5 ottobre 2013</a:t>
            </a:r>
            <a:endParaRPr lang="it-IT"/>
          </a:p>
        </p:txBody>
      </p:sp>
      <p:sp>
        <p:nvSpPr>
          <p:cNvPr id="22533" name="Rectangle 5"/>
          <p:cNvSpPr>
            <a:spLocks noGrp="1" noChangeArrowheads="1"/>
          </p:cNvSpPr>
          <p:nvPr>
            <p:ph type="ftr" sz="quarter" idx="3"/>
          </p:nvPr>
        </p:nvSpPr>
        <p:spPr bwMode="auto">
          <a:xfrm>
            <a:off x="2195736" y="6309320"/>
            <a:ext cx="4896544" cy="32427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ea typeface="+mn-ea"/>
                <a:cs typeface="+mn-cs"/>
              </a:defRPr>
            </a:lvl1pPr>
          </a:lstStyle>
          <a:p>
            <a:pPr>
              <a:defRPr/>
            </a:pPr>
            <a:r>
              <a:rPr lang="it-IT" dirty="0" smtClean="0"/>
              <a:t>Donato Speroni -D'ora in poi. Firenze 5 ottobre 2013</a:t>
            </a:r>
            <a:endParaRPr lang="it-IT" dirty="0"/>
          </a:p>
        </p:txBody>
      </p:sp>
      <p:sp>
        <p:nvSpPr>
          <p:cNvPr id="2253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charset="0"/>
              </a:defRPr>
            </a:lvl1pPr>
          </a:lstStyle>
          <a:p>
            <a:pPr>
              <a:defRPr/>
            </a:pPr>
            <a:fld id="{2F4B11A1-BAF4-E54B-8F8B-CB187ACE98F5}" type="slidenum">
              <a:rPr lang="it-IT"/>
              <a:pPr>
                <a:defRPr/>
              </a:pPr>
              <a:t>‹n.›</a:t>
            </a:fld>
            <a:endParaRPr lang="it-IT"/>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32" name="Line 8"/>
          <p:cNvSpPr>
            <a:spLocks noChangeShapeType="1"/>
          </p:cNvSpPr>
          <p:nvPr/>
        </p:nvSpPr>
        <p:spPr bwMode="auto">
          <a:xfrm>
            <a:off x="0" y="6165304"/>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Tree>
  </p:cSld>
  <p:clrMap bg1="lt1" tx1="dk1" bg2="lt2" tx2="dk2" accent1="accent1" accent2="accent2" accent3="accent3" accent4="accent4" accent5="accent5" accent6="accent6" hlink="hlink" folHlink="folHlink"/>
  <p:sldLayoutIdLst>
    <p:sldLayoutId id="214748382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dt="0"/>
  <p:txStyles>
    <p:titleStyle>
      <a:lvl1pPr algn="l" rtl="0" eaLnBrk="0" fontAlgn="base" hangingPunct="0">
        <a:spcBef>
          <a:spcPct val="0"/>
        </a:spcBef>
        <a:spcAft>
          <a:spcPct val="0"/>
        </a:spcAft>
        <a:defRPr sz="4200" b="1">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200" b="1">
          <a:solidFill>
            <a:schemeClr val="tx2"/>
          </a:solidFill>
          <a:latin typeface="Garamond" charset="0"/>
          <a:ea typeface="ＭＳ Ｐゴシック" charset="-128"/>
          <a:cs typeface="ＭＳ Ｐゴシック" charset="-128"/>
        </a:defRPr>
      </a:lvl2pPr>
      <a:lvl3pPr algn="l" rtl="0" eaLnBrk="0" fontAlgn="base" hangingPunct="0">
        <a:spcBef>
          <a:spcPct val="0"/>
        </a:spcBef>
        <a:spcAft>
          <a:spcPct val="0"/>
        </a:spcAft>
        <a:defRPr sz="4200" b="1">
          <a:solidFill>
            <a:schemeClr val="tx2"/>
          </a:solidFill>
          <a:latin typeface="Garamond" charset="0"/>
          <a:ea typeface="ＭＳ Ｐゴシック" charset="-128"/>
          <a:cs typeface="ＭＳ Ｐゴシック" charset="-128"/>
        </a:defRPr>
      </a:lvl3pPr>
      <a:lvl4pPr algn="l" rtl="0" eaLnBrk="0" fontAlgn="base" hangingPunct="0">
        <a:spcBef>
          <a:spcPct val="0"/>
        </a:spcBef>
        <a:spcAft>
          <a:spcPct val="0"/>
        </a:spcAft>
        <a:defRPr sz="4200" b="1">
          <a:solidFill>
            <a:schemeClr val="tx2"/>
          </a:solidFill>
          <a:latin typeface="Garamond" charset="0"/>
          <a:ea typeface="ＭＳ Ｐゴシック" charset="-128"/>
          <a:cs typeface="ＭＳ Ｐゴシック" charset="-128"/>
        </a:defRPr>
      </a:lvl4pPr>
      <a:lvl5pPr algn="l" rtl="0" eaLnBrk="0" fontAlgn="base" hangingPunct="0">
        <a:spcBef>
          <a:spcPct val="0"/>
        </a:spcBef>
        <a:spcAft>
          <a:spcPct val="0"/>
        </a:spcAft>
        <a:defRPr sz="4200" b="1">
          <a:solidFill>
            <a:schemeClr val="tx2"/>
          </a:solidFill>
          <a:latin typeface="Garamond" charset="0"/>
          <a:ea typeface="ＭＳ Ｐゴシック" charset="-128"/>
          <a:cs typeface="ＭＳ Ｐゴシック" charset="-128"/>
        </a:defRPr>
      </a:lvl5pPr>
      <a:lvl6pPr marL="457200" algn="l" rtl="0" fontAlgn="base">
        <a:spcBef>
          <a:spcPct val="0"/>
        </a:spcBef>
        <a:spcAft>
          <a:spcPct val="0"/>
        </a:spcAft>
        <a:defRPr sz="4200" b="1">
          <a:solidFill>
            <a:schemeClr val="tx2"/>
          </a:solidFill>
          <a:latin typeface="Garamond" charset="0"/>
        </a:defRPr>
      </a:lvl6pPr>
      <a:lvl7pPr marL="914400" algn="l" rtl="0" fontAlgn="base">
        <a:spcBef>
          <a:spcPct val="0"/>
        </a:spcBef>
        <a:spcAft>
          <a:spcPct val="0"/>
        </a:spcAft>
        <a:defRPr sz="4200" b="1">
          <a:solidFill>
            <a:schemeClr val="tx2"/>
          </a:solidFill>
          <a:latin typeface="Garamond" charset="0"/>
        </a:defRPr>
      </a:lvl7pPr>
      <a:lvl8pPr marL="1371600" algn="l" rtl="0" fontAlgn="base">
        <a:spcBef>
          <a:spcPct val="0"/>
        </a:spcBef>
        <a:spcAft>
          <a:spcPct val="0"/>
        </a:spcAft>
        <a:defRPr sz="4200" b="1">
          <a:solidFill>
            <a:schemeClr val="tx2"/>
          </a:solidFill>
          <a:latin typeface="Garamond" charset="0"/>
        </a:defRPr>
      </a:lvl8pPr>
      <a:lvl9pPr marL="1828800" algn="l" rtl="0" fontAlgn="base">
        <a:spcBef>
          <a:spcPct val="0"/>
        </a:spcBef>
        <a:spcAft>
          <a:spcPct val="0"/>
        </a:spcAft>
        <a:defRPr sz="4200" b="1">
          <a:solidFill>
            <a:schemeClr val="tx2"/>
          </a:solidFill>
          <a:latin typeface="Garamond" charset="0"/>
        </a:defRPr>
      </a:lvl9pPr>
    </p:titleStyle>
    <p:bodyStyle>
      <a:lvl1pPr marL="342900" indent="-342900" algn="l" rtl="0" eaLnBrk="0" fontAlgn="base" hangingPunct="0">
        <a:spcBef>
          <a:spcPct val="20000"/>
        </a:spcBef>
        <a:spcAft>
          <a:spcPct val="0"/>
        </a:spcAft>
        <a:buClr>
          <a:schemeClr val="accent1"/>
        </a:buClr>
        <a:buSzPct val="65000"/>
        <a:buFont typeface="Wingdings" charset="0"/>
        <a:buChar char="n"/>
        <a:defRPr sz="3000">
          <a:solidFill>
            <a:schemeClr val="tx1"/>
          </a:solidFill>
          <a:latin typeface="+mn-lt"/>
          <a:ea typeface="ＭＳ Ｐゴシック" charset="-128"/>
          <a:cs typeface="ＭＳ Ｐゴシック" charset="-128"/>
        </a:defRPr>
      </a:lvl1pPr>
      <a:lvl2pPr marL="669925" indent="-325438" algn="l" rtl="0" eaLnBrk="0" fontAlgn="base" hangingPunct="0">
        <a:spcBef>
          <a:spcPct val="20000"/>
        </a:spcBef>
        <a:spcAft>
          <a:spcPct val="0"/>
        </a:spcAft>
        <a:buClr>
          <a:schemeClr val="accent2"/>
        </a:buClr>
        <a:buSzPct val="60000"/>
        <a:buFont typeface="Wingdings" charset="0"/>
        <a:buChar char="q"/>
        <a:defRPr sz="2600">
          <a:solidFill>
            <a:schemeClr val="tx1"/>
          </a:solidFill>
          <a:latin typeface="+mn-lt"/>
          <a:ea typeface="ＭＳ Ｐゴシック" charset="-128"/>
        </a:defRPr>
      </a:lvl2pPr>
      <a:lvl3pPr marL="1022350" indent="-350838" algn="l" rtl="0" eaLnBrk="0" fontAlgn="base" hangingPunct="0">
        <a:spcBef>
          <a:spcPct val="20000"/>
        </a:spcBef>
        <a:spcAft>
          <a:spcPct val="0"/>
        </a:spcAft>
        <a:buClr>
          <a:schemeClr val="accent1"/>
        </a:buClr>
        <a:buSzPct val="65000"/>
        <a:buFont typeface="Wingdings" charset="0"/>
        <a:buChar char="n"/>
        <a:defRPr sz="2200">
          <a:solidFill>
            <a:schemeClr val="tx1"/>
          </a:solidFill>
          <a:latin typeface="+mn-lt"/>
          <a:ea typeface="ＭＳ Ｐゴシック" charset="-128"/>
        </a:defRPr>
      </a:lvl3pPr>
      <a:lvl4pPr marL="1339850" indent="-315913" algn="l" rtl="0" eaLnBrk="0" fontAlgn="base" hangingPunct="0">
        <a:spcBef>
          <a:spcPct val="20000"/>
        </a:spcBef>
        <a:spcAft>
          <a:spcPct val="0"/>
        </a:spcAft>
        <a:buClr>
          <a:schemeClr val="accent2"/>
        </a:buClr>
        <a:buSzPct val="70000"/>
        <a:buFont typeface="Wingdings" charset="0"/>
        <a:buChar char="q"/>
        <a:defRPr sz="2000">
          <a:solidFill>
            <a:schemeClr val="tx1"/>
          </a:solidFill>
          <a:latin typeface="+mn-lt"/>
          <a:ea typeface="ＭＳ Ｐゴシック" charset="-128"/>
        </a:defRPr>
      </a:lvl4pPr>
      <a:lvl5pPr marL="1681163" indent="-339725" algn="l" rtl="0" eaLnBrk="0" fontAlgn="base" hangingPunct="0">
        <a:spcBef>
          <a:spcPct val="20000"/>
        </a:spcBef>
        <a:spcAft>
          <a:spcPct val="0"/>
        </a:spcAft>
        <a:buClr>
          <a:schemeClr val="accent1"/>
        </a:buClr>
        <a:buSzPct val="75000"/>
        <a:buFont typeface="Wingdings" charset="0"/>
        <a:buChar char="§"/>
        <a:defRPr sz="2000">
          <a:solidFill>
            <a:schemeClr val="tx1"/>
          </a:solidFill>
          <a:latin typeface="+mn-lt"/>
          <a:ea typeface="ＭＳ Ｐゴシック" charset="-128"/>
        </a:defRPr>
      </a:lvl5pPr>
      <a:lvl6pPr marL="2138363" indent="-339725" algn="l" rtl="0" fontAlgn="base">
        <a:spcBef>
          <a:spcPct val="20000"/>
        </a:spcBef>
        <a:spcAft>
          <a:spcPct val="0"/>
        </a:spcAft>
        <a:buClr>
          <a:schemeClr val="accent1"/>
        </a:buClr>
        <a:buSzPct val="75000"/>
        <a:buFont typeface="Wingdings" charset="2"/>
        <a:buChar char="§"/>
        <a:defRPr sz="2000">
          <a:solidFill>
            <a:schemeClr val="tx1"/>
          </a:solidFill>
          <a:latin typeface="+mn-lt"/>
          <a:ea typeface="ＭＳ Ｐゴシック" charset="-128"/>
        </a:defRPr>
      </a:lvl6pPr>
      <a:lvl7pPr marL="2595563" indent="-339725" algn="l" rtl="0" fontAlgn="base">
        <a:spcBef>
          <a:spcPct val="20000"/>
        </a:spcBef>
        <a:spcAft>
          <a:spcPct val="0"/>
        </a:spcAft>
        <a:buClr>
          <a:schemeClr val="accent1"/>
        </a:buClr>
        <a:buSzPct val="75000"/>
        <a:buFont typeface="Wingdings" charset="2"/>
        <a:buChar char="§"/>
        <a:defRPr sz="2000">
          <a:solidFill>
            <a:schemeClr val="tx1"/>
          </a:solidFill>
          <a:latin typeface="+mn-lt"/>
          <a:ea typeface="ＭＳ Ｐゴシック" charset="-128"/>
        </a:defRPr>
      </a:lvl7pPr>
      <a:lvl8pPr marL="3052763" indent="-339725" algn="l" rtl="0" fontAlgn="base">
        <a:spcBef>
          <a:spcPct val="20000"/>
        </a:spcBef>
        <a:spcAft>
          <a:spcPct val="0"/>
        </a:spcAft>
        <a:buClr>
          <a:schemeClr val="accent1"/>
        </a:buClr>
        <a:buSzPct val="75000"/>
        <a:buFont typeface="Wingdings" charset="2"/>
        <a:buChar char="§"/>
        <a:defRPr sz="2000">
          <a:solidFill>
            <a:schemeClr val="tx1"/>
          </a:solidFill>
          <a:latin typeface="+mn-lt"/>
          <a:ea typeface="ＭＳ Ｐゴシック" charset="-128"/>
        </a:defRPr>
      </a:lvl8pPr>
      <a:lvl9pPr marL="3509963" indent="-339725" algn="l" rtl="0" fontAlgn="base">
        <a:spcBef>
          <a:spcPct val="20000"/>
        </a:spcBef>
        <a:spcAft>
          <a:spcPct val="0"/>
        </a:spcAft>
        <a:buClr>
          <a:schemeClr val="accent1"/>
        </a:buClr>
        <a:buSzPct val="75000"/>
        <a:buFont typeface="Wingdings" charset="2"/>
        <a:buChar char="§"/>
        <a:defRPr sz="2000">
          <a:solidFill>
            <a:schemeClr val="tx1"/>
          </a:solidFill>
          <a:latin typeface="+mn-lt"/>
          <a:ea typeface="ＭＳ Ｐゴシック" charset="-128"/>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donatosperoni.it" TargetMode="External"/><Relationship Id="rId4" Type="http://schemas.openxmlformats.org/officeDocument/2006/relationships/hyperlink" Target="http://2030latempestaperfetta.it/" TargetMode="External"/><Relationship Id="rId1" Type="http://schemas.openxmlformats.org/officeDocument/2006/relationships/slideLayout" Target="../slideLayouts/slideLayout2.xml"/><Relationship Id="rId2" Type="http://schemas.openxmlformats.org/officeDocument/2006/relationships/hyperlink" Target="numerus.corriere.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ikiprogress.org/index.php/Main_P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3132138" y="6021388"/>
            <a:ext cx="3816126" cy="463550"/>
          </a:xfrm>
        </p:spPr>
        <p:txBody>
          <a:bodyPr/>
          <a:lstStyle/>
          <a:p>
            <a:pPr>
              <a:defRPr/>
            </a:pPr>
            <a:r>
              <a:rPr lang="it-IT" dirty="0" smtClean="0"/>
              <a:t>Donato Speroni -D'ora in poi. Firenze 5 ottobre 2013</a:t>
            </a:r>
            <a:endParaRPr lang="it-IT" dirty="0"/>
          </a:p>
        </p:txBody>
      </p:sp>
      <p:sp>
        <p:nvSpPr>
          <p:cNvPr id="1536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5290C081-3126-B542-9F49-E33255423DFD}" type="slidenum">
              <a:rPr lang="it-IT" sz="1200">
                <a:latin typeface="Garamond" charset="0"/>
              </a:rPr>
              <a:pPr eaLnBrk="1" hangingPunct="1"/>
              <a:t>1</a:t>
            </a:fld>
            <a:endParaRPr lang="it-IT" sz="1200">
              <a:latin typeface="Garamond" charset="0"/>
            </a:endParaRPr>
          </a:p>
        </p:txBody>
      </p:sp>
      <p:sp>
        <p:nvSpPr>
          <p:cNvPr id="15363" name="Rectangle 2"/>
          <p:cNvSpPr>
            <a:spLocks noGrp="1" noChangeArrowheads="1"/>
          </p:cNvSpPr>
          <p:nvPr>
            <p:ph type="ctrTitle"/>
          </p:nvPr>
        </p:nvSpPr>
        <p:spPr>
          <a:xfrm>
            <a:off x="914400" y="1341438"/>
            <a:ext cx="8050213" cy="1935162"/>
          </a:xfrm>
        </p:spPr>
        <p:txBody>
          <a:bodyPr/>
          <a:lstStyle/>
          <a:p>
            <a:pPr eaLnBrk="1" hangingPunct="1"/>
            <a:r>
              <a:rPr lang="it-IT" sz="4800" dirty="0" smtClean="0">
                <a:latin typeface="Garamond" charset="0"/>
                <a:ea typeface="ＭＳ Ｐゴシック" charset="0"/>
                <a:cs typeface="ＭＳ Ｐゴシック" charset="0"/>
              </a:rPr>
              <a:t>I numeri della </a:t>
            </a:r>
            <a:r>
              <a:rPr lang="it-IT" sz="4800" dirty="0" smtClean="0">
                <a:latin typeface="Garamond" charset="0"/>
                <a:ea typeface="ＭＳ Ｐゴシック" charset="0"/>
                <a:cs typeface="ＭＳ Ｐゴシック" charset="0"/>
              </a:rPr>
              <a:t>felicità</a:t>
            </a:r>
            <a:br>
              <a:rPr lang="it-IT" sz="4800" dirty="0" smtClean="0">
                <a:latin typeface="Garamond" charset="0"/>
                <a:ea typeface="ＭＳ Ｐゴシック" charset="0"/>
                <a:cs typeface="ＭＳ Ｐゴシック" charset="0"/>
              </a:rPr>
            </a:br>
            <a:r>
              <a:rPr lang="it-IT" sz="4800" i="1" dirty="0" smtClean="0">
                <a:latin typeface="Garamond" charset="0"/>
                <a:ea typeface="ＭＳ Ｐゴシック" charset="0"/>
                <a:cs typeface="ＭＳ Ｐゴシック" charset="0"/>
              </a:rPr>
              <a:t>per una nuova politica “oltre il </a:t>
            </a:r>
            <a:r>
              <a:rPr lang="it-IT" sz="4800" i="1" dirty="0" err="1" smtClean="0">
                <a:latin typeface="Garamond" charset="0"/>
                <a:ea typeface="ＭＳ Ｐゴシック" charset="0"/>
                <a:cs typeface="ＭＳ Ｐゴシック" charset="0"/>
              </a:rPr>
              <a:t>Pil</a:t>
            </a:r>
            <a:r>
              <a:rPr lang="it-IT" sz="4800" i="1" dirty="0" smtClean="0">
                <a:latin typeface="Garamond" charset="0"/>
                <a:ea typeface="ＭＳ Ｐゴシック" charset="0"/>
                <a:cs typeface="ＭＳ Ｐゴシック" charset="0"/>
              </a:rPr>
              <a:t>”</a:t>
            </a:r>
            <a:r>
              <a:rPr lang="it-IT" sz="4800" dirty="0" smtClean="0">
                <a:latin typeface="Garamond" charset="0"/>
                <a:ea typeface="ＭＳ Ｐゴシック" charset="0"/>
                <a:cs typeface="ＭＳ Ｐゴシック" charset="0"/>
              </a:rPr>
              <a:t/>
            </a:r>
            <a:br>
              <a:rPr lang="it-IT" sz="4800" dirty="0" smtClean="0">
                <a:latin typeface="Garamond" charset="0"/>
                <a:ea typeface="ＭＳ Ｐゴシック" charset="0"/>
                <a:cs typeface="ＭＳ Ｐゴシック" charset="0"/>
              </a:rPr>
            </a:br>
            <a:endParaRPr lang="it-IT" sz="4800" dirty="0">
              <a:latin typeface="Garamond" charset="0"/>
              <a:ea typeface="ＭＳ Ｐゴシック" charset="0"/>
              <a:cs typeface="ＭＳ Ｐゴシック" charset="0"/>
            </a:endParaRPr>
          </a:p>
        </p:txBody>
      </p:sp>
      <p:sp>
        <p:nvSpPr>
          <p:cNvPr id="15364" name="Rectangle 3"/>
          <p:cNvSpPr>
            <a:spLocks noGrp="1" noChangeArrowheads="1"/>
          </p:cNvSpPr>
          <p:nvPr>
            <p:ph type="subTitle" idx="1"/>
          </p:nvPr>
        </p:nvSpPr>
        <p:spPr>
          <a:xfrm>
            <a:off x="971600" y="4221088"/>
            <a:ext cx="7418388" cy="1752600"/>
          </a:xfrm>
        </p:spPr>
        <p:txBody>
          <a:bodyPr/>
          <a:lstStyle/>
          <a:p>
            <a:pPr eaLnBrk="1" hangingPunct="1">
              <a:buFont typeface="Wingdings" charset="0"/>
              <a:buNone/>
            </a:pPr>
            <a:r>
              <a:rPr lang="it-IT" dirty="0">
                <a:solidFill>
                  <a:srgbClr val="CC0000"/>
                </a:solidFill>
                <a:latin typeface="Arial" charset="0"/>
                <a:ea typeface="ＭＳ Ｐゴシック" charset="0"/>
                <a:cs typeface="ＭＳ Ｐゴシック" charset="0"/>
              </a:rPr>
              <a:t>Donato Speroni</a:t>
            </a:r>
          </a:p>
          <a:p>
            <a:pPr eaLnBrk="1" hangingPunct="1">
              <a:buFont typeface="Wingdings" charset="0"/>
              <a:buNone/>
            </a:pPr>
            <a:r>
              <a:rPr lang="it-IT" dirty="0">
                <a:solidFill>
                  <a:srgbClr val="CC0000"/>
                </a:solidFill>
                <a:latin typeface="Arial" charset="0"/>
                <a:ea typeface="ＭＳ Ｐゴシック" charset="0"/>
                <a:cs typeface="ＭＳ Ｐゴシック" charset="0"/>
              </a:rPr>
              <a:t>Istituto per la Formazione al Giornalismo Università di Urbino</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468312" y="188913"/>
            <a:ext cx="8496175" cy="1139825"/>
          </a:xfrm>
        </p:spPr>
        <p:txBody>
          <a:bodyPr/>
          <a:lstStyle/>
          <a:p>
            <a:r>
              <a:rPr lang="it-IT" dirty="0">
                <a:latin typeface="Garamond" charset="0"/>
                <a:ea typeface="ＭＳ Ｐゴシック" charset="0"/>
                <a:cs typeface="ＭＳ Ｐゴシック" charset="0"/>
              </a:rPr>
              <a:t>Risultati nazionali e </a:t>
            </a:r>
            <a:r>
              <a:rPr lang="it-IT" dirty="0" smtClean="0">
                <a:latin typeface="Garamond" charset="0"/>
                <a:ea typeface="ＭＳ Ｐゴシック" charset="0"/>
                <a:cs typeface="ＭＳ Ｐゴシック" charset="0"/>
              </a:rPr>
              <a:t>internazionali…</a:t>
            </a:r>
            <a:endParaRPr lang="it-IT" dirty="0">
              <a:latin typeface="Garamond" charset="0"/>
              <a:ea typeface="ＭＳ Ｐゴシック" charset="0"/>
              <a:cs typeface="ＭＳ Ｐゴシック" charset="0"/>
            </a:endParaRPr>
          </a:p>
        </p:txBody>
      </p:sp>
      <p:sp>
        <p:nvSpPr>
          <p:cNvPr id="20482" name="Segnaposto contenuto 2"/>
          <p:cNvSpPr>
            <a:spLocks noGrp="1"/>
          </p:cNvSpPr>
          <p:nvPr>
            <p:ph idx="1"/>
          </p:nvPr>
        </p:nvSpPr>
        <p:spPr>
          <a:xfrm>
            <a:off x="468312" y="981075"/>
            <a:ext cx="8675687" cy="5400675"/>
          </a:xfrm>
        </p:spPr>
        <p:txBody>
          <a:bodyPr>
            <a:normAutofit fontScale="92500"/>
          </a:bodyPr>
          <a:lstStyle/>
          <a:p>
            <a:r>
              <a:rPr lang="it-IT" sz="2400" dirty="0">
                <a:latin typeface="Arial" charset="0"/>
                <a:ea typeface="ＭＳ Ｐゴシック" charset="0"/>
                <a:cs typeface="ＭＳ Ｐゴシック" charset="0"/>
              </a:rPr>
              <a:t>Il Canada ha completato il suo secondo Canadian Index of </a:t>
            </a:r>
            <a:r>
              <a:rPr lang="it-IT" sz="2400" dirty="0" err="1">
                <a:latin typeface="Arial" charset="0"/>
                <a:ea typeface="ＭＳ Ｐゴシック" charset="0"/>
                <a:cs typeface="ＭＳ Ｐゴシック" charset="0"/>
              </a:rPr>
              <a:t>Well</a:t>
            </a:r>
            <a:r>
              <a:rPr lang="it-IT" sz="2400" dirty="0">
                <a:latin typeface="Arial" charset="0"/>
                <a:ea typeface="ＭＳ Ｐゴシック" charset="0"/>
                <a:cs typeface="ＭＳ Ｐゴシック" charset="0"/>
              </a:rPr>
              <a:t> </a:t>
            </a:r>
            <a:r>
              <a:rPr lang="it-IT" sz="2400" dirty="0" err="1">
                <a:latin typeface="Arial" charset="0"/>
                <a:ea typeface="ＭＳ Ｐゴシック" charset="0"/>
                <a:cs typeface="ＭＳ Ｐゴシック" charset="0"/>
              </a:rPr>
              <a:t>Being</a:t>
            </a:r>
            <a:r>
              <a:rPr lang="it-IT" sz="2400" dirty="0">
                <a:latin typeface="Arial" charset="0"/>
                <a:ea typeface="ＭＳ Ｐゴシック" charset="0"/>
                <a:cs typeface="ＭＳ Ｐゴシック" charset="0"/>
              </a:rPr>
              <a:t> (CIW).</a:t>
            </a:r>
          </a:p>
          <a:p>
            <a:r>
              <a:rPr lang="it-IT" sz="2400" dirty="0">
                <a:latin typeface="Arial" charset="0"/>
                <a:ea typeface="ＭＳ Ｐゴシック" charset="0"/>
                <a:cs typeface="ＭＳ Ｐゴシック" charset="0"/>
              </a:rPr>
              <a:t>L’Australia presenta il suo “cruscotto” con la pubblicazione periodica </a:t>
            </a:r>
            <a:r>
              <a:rPr lang="it-IT" sz="2400" i="1" dirty="0" err="1">
                <a:latin typeface="Arial" charset="0"/>
                <a:ea typeface="ＭＳ Ｐゴシック" charset="0"/>
                <a:cs typeface="ＭＳ Ｐゴシック" charset="0"/>
              </a:rPr>
              <a:t>Measures</a:t>
            </a:r>
            <a:r>
              <a:rPr lang="it-IT" sz="2400" i="1" dirty="0">
                <a:latin typeface="Arial" charset="0"/>
                <a:ea typeface="ＭＳ Ｐゴシック" charset="0"/>
                <a:cs typeface="ＭＳ Ｐゴシック" charset="0"/>
              </a:rPr>
              <a:t> of </a:t>
            </a:r>
            <a:r>
              <a:rPr lang="it-IT" sz="2400" i="1" dirty="0" err="1">
                <a:latin typeface="Arial" charset="0"/>
                <a:ea typeface="ＭＳ Ｐゴシック" charset="0"/>
                <a:cs typeface="ＭＳ Ｐゴシック" charset="0"/>
              </a:rPr>
              <a:t>Australia’s</a:t>
            </a:r>
            <a:r>
              <a:rPr lang="it-IT" sz="2400" i="1" dirty="0">
                <a:latin typeface="Arial" charset="0"/>
                <a:ea typeface="ＭＳ Ｐゴシック" charset="0"/>
                <a:cs typeface="ＭＳ Ｐゴシック" charset="0"/>
              </a:rPr>
              <a:t> Progress</a:t>
            </a:r>
            <a:r>
              <a:rPr lang="it-IT" sz="2400" dirty="0">
                <a:latin typeface="Arial" charset="0"/>
                <a:ea typeface="ＭＳ Ｐゴシック" charset="0"/>
                <a:cs typeface="ＭＳ Ｐゴシック" charset="0"/>
              </a:rPr>
              <a:t>.</a:t>
            </a:r>
          </a:p>
          <a:p>
            <a:r>
              <a:rPr lang="it-IT" sz="2400" dirty="0">
                <a:latin typeface="Arial" charset="0"/>
                <a:ea typeface="ＭＳ Ｐゴシック" charset="0"/>
                <a:cs typeface="ＭＳ Ｐゴシック" charset="0"/>
              </a:rPr>
              <a:t>La Gran Bretagna ha presentato il suo rapporto “Life in the UK 2012”, con un grosso sforzo di coinvolgimento. dell’opinione pubblica, mentre la Francia dopo il rapporto Stiglitz si è praticamente fermata.</a:t>
            </a:r>
          </a:p>
          <a:p>
            <a:r>
              <a:rPr lang="it-IT" sz="2400" dirty="0" smtClean="0">
                <a:latin typeface="Arial" charset="0"/>
                <a:ea typeface="ＭＳ Ｐゴシック" charset="0"/>
                <a:cs typeface="ＭＳ Ｐゴシック" charset="0"/>
              </a:rPr>
              <a:t>L’Ocse consente paragoni internazionali col suo </a:t>
            </a:r>
            <a:r>
              <a:rPr lang="it-IT" sz="2400" dirty="0" err="1" smtClean="0">
                <a:latin typeface="Arial" charset="0"/>
                <a:ea typeface="ＭＳ Ｐゴシック" charset="0"/>
                <a:cs typeface="ＭＳ Ｐゴシック" charset="0"/>
              </a:rPr>
              <a:t>Better</a:t>
            </a:r>
            <a:r>
              <a:rPr lang="it-IT" sz="2400" dirty="0" smtClean="0">
                <a:latin typeface="Arial" charset="0"/>
                <a:ea typeface="ＭＳ Ｐゴシック" charset="0"/>
                <a:cs typeface="ＭＳ Ｐゴシック" charset="0"/>
              </a:rPr>
              <a:t> Life Index</a:t>
            </a:r>
          </a:p>
          <a:p>
            <a:r>
              <a:rPr lang="it-IT" sz="2400" dirty="0" smtClean="0">
                <a:latin typeface="Arial" charset="0"/>
                <a:ea typeface="ＭＳ Ｐゴシック" charset="0"/>
                <a:cs typeface="ＭＳ Ｐゴシック" charset="0"/>
              </a:rPr>
              <a:t>L’Onu sta elaborando il passaggio </a:t>
            </a:r>
            <a:r>
              <a:rPr lang="it-IT" sz="2400" dirty="0">
                <a:latin typeface="Arial" charset="0"/>
                <a:ea typeface="ＭＳ Ｐゴシック" charset="0"/>
                <a:cs typeface="ＭＳ Ｐゴシック" charset="0"/>
              </a:rPr>
              <a:t>dai Millennium Development </a:t>
            </a:r>
            <a:r>
              <a:rPr lang="it-IT" sz="2400" dirty="0" err="1">
                <a:latin typeface="Arial" charset="0"/>
                <a:ea typeface="ＭＳ Ｐゴシック" charset="0"/>
                <a:cs typeface="ＭＳ Ｐゴシック" charset="0"/>
              </a:rPr>
              <a:t>Goals</a:t>
            </a:r>
            <a:r>
              <a:rPr lang="it-IT" sz="2400" dirty="0">
                <a:latin typeface="Arial" charset="0"/>
                <a:ea typeface="ＭＳ Ｐゴシック" charset="0"/>
                <a:cs typeface="ＭＳ Ｐゴシック" charset="0"/>
              </a:rPr>
              <a:t> ai </a:t>
            </a:r>
            <a:r>
              <a:rPr lang="it-IT" sz="2400" dirty="0" err="1">
                <a:latin typeface="Arial" charset="0"/>
                <a:ea typeface="ＭＳ Ｐゴシック" charset="0"/>
                <a:cs typeface="ＭＳ Ｐゴシック" charset="0"/>
              </a:rPr>
              <a:t>Sustainable</a:t>
            </a:r>
            <a:r>
              <a:rPr lang="it-IT" sz="2400" dirty="0">
                <a:latin typeface="Arial" charset="0"/>
                <a:ea typeface="ＭＳ Ｐゴシック" charset="0"/>
                <a:cs typeface="ＭＳ Ｐゴシック" charset="0"/>
              </a:rPr>
              <a:t> Development </a:t>
            </a:r>
            <a:r>
              <a:rPr lang="it-IT" sz="2400" dirty="0" smtClean="0">
                <a:latin typeface="Arial" charset="0"/>
                <a:ea typeface="ＭＳ Ｐゴシック" charset="0"/>
                <a:cs typeface="ＭＳ Ｐゴシック" charset="0"/>
              </a:rPr>
              <a:t>Goal </a:t>
            </a:r>
            <a:r>
              <a:rPr lang="it-IT" sz="2400" dirty="0">
                <a:latin typeface="Arial" charset="0"/>
                <a:ea typeface="ＭＳ Ｐゴシック" charset="0"/>
                <a:cs typeface="ＭＳ Ｐゴシック" charset="0"/>
              </a:rPr>
              <a:t>post 2015: un percorso molto complesso che investe non solo la sostenibilità, ma </a:t>
            </a:r>
            <a:r>
              <a:rPr lang="it-IT" sz="2400" dirty="0" smtClean="0">
                <a:latin typeface="Arial" charset="0"/>
                <a:ea typeface="ＭＳ Ｐゴシック" charset="0"/>
                <a:cs typeface="ＭＳ Ｐゴシック" charset="0"/>
              </a:rPr>
              <a:t>è anche attento al benessere complessivo. In questo quadro è stato anche lanciato l’International </a:t>
            </a:r>
            <a:r>
              <a:rPr lang="it-IT" sz="2400" dirty="0" err="1" smtClean="0">
                <a:latin typeface="Arial" charset="0"/>
                <a:ea typeface="ＭＳ Ｐゴシック" charset="0"/>
                <a:cs typeface="ＭＳ Ｐゴシック" charset="0"/>
              </a:rPr>
              <a:t>Happiness</a:t>
            </a:r>
            <a:r>
              <a:rPr lang="it-IT" sz="2400" dirty="0" smtClean="0">
                <a:latin typeface="Arial" charset="0"/>
                <a:ea typeface="ＭＳ Ｐゴシック" charset="0"/>
                <a:cs typeface="ＭＳ Ｐゴシック" charset="0"/>
              </a:rPr>
              <a:t> </a:t>
            </a:r>
            <a:r>
              <a:rPr lang="it-IT" sz="2400" dirty="0" err="1" smtClean="0">
                <a:latin typeface="Arial" charset="0"/>
                <a:ea typeface="ＭＳ Ｐゴシック" charset="0"/>
                <a:cs typeface="ＭＳ Ｐゴシック" charset="0"/>
              </a:rPr>
              <a:t>Day</a:t>
            </a:r>
            <a:r>
              <a:rPr lang="it-IT" sz="2400" dirty="0" smtClean="0">
                <a:latin typeface="Arial" charset="0"/>
                <a:ea typeface="ＭＳ Ｐゴシック" charset="0"/>
                <a:cs typeface="ＭＳ Ｐゴシック" charset="0"/>
              </a:rPr>
              <a:t> (20 marzo)</a:t>
            </a:r>
            <a:endParaRPr lang="it-IT" sz="2400" dirty="0">
              <a:latin typeface="Arial" charset="0"/>
              <a:ea typeface="ＭＳ Ｐゴシック" charset="0"/>
              <a:cs typeface="ＭＳ Ｐゴシック" charset="0"/>
            </a:endParaRPr>
          </a:p>
          <a:p>
            <a:endParaRPr lang="it-IT" sz="2400" dirty="0">
              <a:latin typeface="Arial" charset="0"/>
              <a:ea typeface="ＭＳ Ｐゴシック" charset="0"/>
              <a:cs typeface="ＭＳ Ｐゴシック" charset="0"/>
            </a:endParaRPr>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20484"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15B94FD0-C757-D540-9882-4388C841DC92}" type="slidenum">
              <a:rPr lang="it-IT" sz="1200">
                <a:latin typeface="Garamond" charset="0"/>
              </a:rPr>
              <a:pPr eaLnBrk="1" hangingPunct="1"/>
              <a:t>10</a:t>
            </a:fld>
            <a:endParaRPr lang="it-IT" sz="1200">
              <a:latin typeface="Garamond"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pPr>
              <a:defRPr/>
            </a:pPr>
            <a:r>
              <a:rPr lang="it-IT" smtClean="0"/>
              <a:t>Donato Speroni -D'ora in poi. Firenze 5 ottobre 2013</a:t>
            </a:r>
            <a:endParaRPr lang="it-IT"/>
          </a:p>
        </p:txBody>
      </p:sp>
      <p:sp>
        <p:nvSpPr>
          <p:cNvPr id="3" name="Segnaposto numero diapositiva 2"/>
          <p:cNvSpPr>
            <a:spLocks noGrp="1"/>
          </p:cNvSpPr>
          <p:nvPr>
            <p:ph type="sldNum" sz="quarter" idx="12"/>
          </p:nvPr>
        </p:nvSpPr>
        <p:spPr/>
        <p:txBody>
          <a:bodyPr/>
          <a:lstStyle/>
          <a:p>
            <a:pPr>
              <a:defRPr/>
            </a:pPr>
            <a:fld id="{6772A997-A8D5-3646-9353-ABC114756670}" type="slidenum">
              <a:rPr lang="it-IT" smtClean="0"/>
              <a:pPr>
                <a:defRPr/>
              </a:pPr>
              <a:t>11</a:t>
            </a:fld>
            <a:endParaRPr lang="it-IT"/>
          </a:p>
        </p:txBody>
      </p:sp>
      <p:sp>
        <p:nvSpPr>
          <p:cNvPr id="5" name="CasellaDiTesto 4"/>
          <p:cNvSpPr txBox="1"/>
          <p:nvPr/>
        </p:nvSpPr>
        <p:spPr>
          <a:xfrm>
            <a:off x="611560" y="260648"/>
            <a:ext cx="7776864" cy="646331"/>
          </a:xfrm>
          <a:prstGeom prst="rect">
            <a:avLst/>
          </a:prstGeom>
          <a:noFill/>
        </p:spPr>
        <p:txBody>
          <a:bodyPr wrap="square" rtlCol="0">
            <a:spAutoFit/>
          </a:bodyPr>
          <a:lstStyle/>
          <a:p>
            <a:r>
              <a:rPr lang="it-IT" sz="3600" b="1" dirty="0" smtClean="0">
                <a:solidFill>
                  <a:schemeClr val="tx2"/>
                </a:solidFill>
                <a:latin typeface="Garamond"/>
                <a:cs typeface="Garamond"/>
              </a:rPr>
              <a:t>La riflessione di Giovannini in Bhutan</a:t>
            </a:r>
            <a:endParaRPr lang="it-IT" sz="3600" b="1" dirty="0">
              <a:solidFill>
                <a:schemeClr val="tx2"/>
              </a:solidFill>
              <a:latin typeface="Garamond"/>
              <a:cs typeface="Garamond"/>
            </a:endParaRPr>
          </a:p>
        </p:txBody>
      </p:sp>
      <p:sp>
        <p:nvSpPr>
          <p:cNvPr id="6" name="CasellaDiTesto 5"/>
          <p:cNvSpPr txBox="1"/>
          <p:nvPr/>
        </p:nvSpPr>
        <p:spPr>
          <a:xfrm>
            <a:off x="467544" y="3645024"/>
            <a:ext cx="8352928" cy="2308324"/>
          </a:xfrm>
          <a:prstGeom prst="rect">
            <a:avLst/>
          </a:prstGeom>
          <a:noFill/>
        </p:spPr>
        <p:txBody>
          <a:bodyPr wrap="square" rtlCol="0">
            <a:spAutoFit/>
          </a:bodyPr>
          <a:lstStyle/>
          <a:p>
            <a:r>
              <a:rPr lang="it-IT" sz="2400" i="1" dirty="0" smtClean="0">
                <a:solidFill>
                  <a:schemeClr val="tx2"/>
                </a:solidFill>
              </a:rPr>
              <a:t>Non basta migliorare i domini del benessere: l</a:t>
            </a:r>
            <a:r>
              <a:rPr lang="it-IT" sz="2400" i="1" dirty="0" smtClean="0">
                <a:solidFill>
                  <a:schemeClr val="tx2"/>
                </a:solidFill>
              </a:rPr>
              <a:t>a </a:t>
            </a:r>
            <a:r>
              <a:rPr lang="it-IT" sz="2400" i="1" dirty="0" smtClean="0">
                <a:solidFill>
                  <a:schemeClr val="tx2"/>
                </a:solidFill>
              </a:rPr>
              <a:t>politica deve </a:t>
            </a:r>
            <a:r>
              <a:rPr lang="it-IT" sz="2400" i="1" dirty="0" smtClean="0">
                <a:solidFill>
                  <a:schemeClr val="tx2"/>
                </a:solidFill>
              </a:rPr>
              <a:t>aiutarci </a:t>
            </a:r>
            <a:r>
              <a:rPr lang="it-IT" sz="2400" i="1" dirty="0" smtClean="0">
                <a:solidFill>
                  <a:schemeClr val="tx2"/>
                </a:solidFill>
              </a:rPr>
              <a:t>a “estrarre felicità” dalla nostra </a:t>
            </a:r>
            <a:r>
              <a:rPr lang="it-IT" sz="2400" i="1" dirty="0" smtClean="0">
                <a:solidFill>
                  <a:schemeClr val="tx2"/>
                </a:solidFill>
              </a:rPr>
              <a:t>condizione.</a:t>
            </a:r>
          </a:p>
          <a:p>
            <a:r>
              <a:rPr lang="it-IT" sz="2400" i="1" dirty="0" smtClean="0">
                <a:solidFill>
                  <a:schemeClr val="tx2"/>
                </a:solidFill>
              </a:rPr>
              <a:t>Senza cadere nei pericoli dello “stato etico” che vuole dirci </a:t>
            </a:r>
            <a:r>
              <a:rPr lang="it-IT" sz="2400" i="1" u="sng" dirty="0" smtClean="0">
                <a:solidFill>
                  <a:schemeClr val="tx2"/>
                </a:solidFill>
              </a:rPr>
              <a:t>come</a:t>
            </a:r>
            <a:r>
              <a:rPr lang="it-IT" sz="2400" i="1" dirty="0" smtClean="0">
                <a:solidFill>
                  <a:schemeClr val="tx2"/>
                </a:solidFill>
              </a:rPr>
              <a:t> essere felici, e senza che questo significhi “parlar d’altro” rispetto ai problemi reali, bisogna insegnare ai cittadini, soprattutto ai giovani, la “psicologia positiva”.</a:t>
            </a:r>
            <a:endParaRPr lang="it-IT" sz="2400" i="1" dirty="0">
              <a:solidFill>
                <a:schemeClr val="tx2"/>
              </a:solidFill>
            </a:endParaRPr>
          </a:p>
        </p:txBody>
      </p:sp>
      <p:pic>
        <p:nvPicPr>
          <p:cNvPr id="7" name="Immagine 6"/>
          <p:cNvPicPr>
            <a:picLocks noChangeAspect="1"/>
          </p:cNvPicPr>
          <p:nvPr/>
        </p:nvPicPr>
        <p:blipFill>
          <a:blip r:embed="rId2"/>
          <a:stretch>
            <a:fillRect/>
          </a:stretch>
        </p:blipFill>
        <p:spPr>
          <a:xfrm>
            <a:off x="2195736" y="908720"/>
            <a:ext cx="3851920" cy="2878240"/>
          </a:xfrm>
          <a:prstGeom prst="rect">
            <a:avLst/>
          </a:prstGeom>
        </p:spPr>
      </p:pic>
    </p:spTree>
    <p:extLst>
      <p:ext uri="{BB962C8B-B14F-4D97-AF65-F5344CB8AC3E}">
        <p14:creationId xmlns:p14="http://schemas.microsoft.com/office/powerpoint/2010/main" val="39525278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4870"/>
            <a:ext cx="8229600" cy="1139825"/>
          </a:xfrm>
        </p:spPr>
        <p:txBody>
          <a:bodyPr/>
          <a:lstStyle/>
          <a:p>
            <a:r>
              <a:rPr lang="it-IT" dirty="0" smtClean="0"/>
              <a:t>Ma proprio la vicenda del Bhutan è molto istruttiva!</a:t>
            </a:r>
            <a:br>
              <a:rPr lang="it-IT" dirty="0" smtClean="0"/>
            </a:br>
            <a:endParaRPr lang="it-IT" dirty="0"/>
          </a:p>
        </p:txBody>
      </p:sp>
      <p:sp>
        <p:nvSpPr>
          <p:cNvPr id="3" name="Segnaposto contenuto 2"/>
          <p:cNvSpPr>
            <a:spLocks noGrp="1"/>
          </p:cNvSpPr>
          <p:nvPr>
            <p:ph idx="1"/>
          </p:nvPr>
        </p:nvSpPr>
        <p:spPr>
          <a:xfrm>
            <a:off x="251520" y="1412776"/>
            <a:ext cx="8712968" cy="5040560"/>
          </a:xfrm>
        </p:spPr>
        <p:txBody>
          <a:bodyPr>
            <a:normAutofit fontScale="70000" lnSpcReduction="20000"/>
          </a:bodyPr>
          <a:lstStyle/>
          <a:p>
            <a:r>
              <a:rPr lang="it-IT" dirty="0"/>
              <a:t> </a:t>
            </a:r>
            <a:r>
              <a:rPr lang="it-IT" sz="3100" dirty="0" smtClean="0"/>
              <a:t>Il </a:t>
            </a:r>
            <a:r>
              <a:rPr lang="it-IT" sz="3100" dirty="0"/>
              <a:t>piccolo paese himalayano ha portato avanti per anni la bandiera del “</a:t>
            </a:r>
            <a:r>
              <a:rPr lang="it-IT" sz="3100" dirty="0" err="1"/>
              <a:t>Gross</a:t>
            </a:r>
            <a:r>
              <a:rPr lang="it-IT" sz="3100" dirty="0"/>
              <a:t> National </a:t>
            </a:r>
            <a:r>
              <a:rPr lang="it-IT" sz="3100" dirty="0" err="1"/>
              <a:t>Happiness</a:t>
            </a:r>
            <a:r>
              <a:rPr lang="it-IT" sz="3100" dirty="0"/>
              <a:t> Index, considerato (in Occidente) un’alternativa al </a:t>
            </a:r>
            <a:r>
              <a:rPr lang="it-IT" sz="3100" dirty="0" err="1"/>
              <a:t>Pil</a:t>
            </a:r>
            <a:r>
              <a:rPr lang="it-IT" sz="3100" dirty="0"/>
              <a:t>. </a:t>
            </a:r>
          </a:p>
          <a:p>
            <a:r>
              <a:rPr lang="it-IT" sz="3100" dirty="0" smtClean="0"/>
              <a:t>Il </a:t>
            </a:r>
            <a:r>
              <a:rPr lang="it-IT" sz="3100" dirty="0" err="1" smtClean="0"/>
              <a:t>Gnh</a:t>
            </a:r>
            <a:r>
              <a:rPr lang="it-IT" sz="3100" dirty="0" smtClean="0"/>
              <a:t> è elaborato </a:t>
            </a:r>
            <a:r>
              <a:rPr lang="it-IT" sz="3100" dirty="0"/>
              <a:t>con complessi criteri matematici, ma che non ha inciso sulla qualità della vita nel Paese, dove sono aumentati suicidi, alcolismo, violenza domestica, aumento delle diseguaglianze.  </a:t>
            </a:r>
          </a:p>
          <a:p>
            <a:r>
              <a:rPr lang="it-IT" sz="3100" dirty="0"/>
              <a:t>Alla fine il leader dell’opposizione ha detto che il </a:t>
            </a:r>
            <a:r>
              <a:rPr lang="it-IT" sz="3100" dirty="0" err="1"/>
              <a:t>Gnh</a:t>
            </a:r>
            <a:r>
              <a:rPr lang="it-IT" sz="3100" dirty="0"/>
              <a:t> era solo un’operazione di relazioni pubbliche e ha vinto le elezioni. </a:t>
            </a:r>
          </a:p>
          <a:p>
            <a:r>
              <a:rPr lang="it-IT" sz="3100" dirty="0"/>
              <a:t>Ma il </a:t>
            </a:r>
            <a:r>
              <a:rPr lang="it-IT" sz="3100" dirty="0" err="1"/>
              <a:t>Gnh</a:t>
            </a:r>
            <a:r>
              <a:rPr lang="it-IT" sz="3100" dirty="0"/>
              <a:t> sopravvive come strumento di controllo, alle dirette dipendenze del re, per valutare gli effetti di ogni misura politica sui valori e sulla qualità della vita. </a:t>
            </a:r>
            <a:r>
              <a:rPr lang="it-IT" b="1" dirty="0" smtClean="0"/>
              <a:t>Morale</a:t>
            </a:r>
            <a:r>
              <a:rPr lang="it-IT" dirty="0"/>
              <a:t>: </a:t>
            </a:r>
          </a:p>
          <a:p>
            <a:pPr lvl="1"/>
            <a:r>
              <a:rPr lang="it-IT" sz="2900" b="1" dirty="0" smtClean="0"/>
              <a:t>Parlare </a:t>
            </a:r>
            <a:r>
              <a:rPr lang="it-IT" sz="2900" b="1" dirty="0"/>
              <a:t>di felicità non sostituisce la qualità dei contenuti dell’azione politica</a:t>
            </a:r>
          </a:p>
          <a:p>
            <a:pPr lvl="1"/>
            <a:r>
              <a:rPr lang="it-IT" sz="2900" b="1" dirty="0" smtClean="0"/>
              <a:t>Misurare </a:t>
            </a:r>
            <a:r>
              <a:rPr lang="it-IT" sz="2900" b="1" dirty="0"/>
              <a:t>le variazioni di felicità è utile per capire i risultati effettivi degli interventi pubblici. </a:t>
            </a:r>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12</a:t>
            </a:fld>
            <a:endParaRPr lang="it-IT"/>
          </a:p>
        </p:txBody>
      </p:sp>
    </p:spTree>
    <p:extLst>
      <p:ext uri="{BB962C8B-B14F-4D97-AF65-F5344CB8AC3E}">
        <p14:creationId xmlns:p14="http://schemas.microsoft.com/office/powerpoint/2010/main" val="428868766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8229600" cy="1139825"/>
          </a:xfrm>
        </p:spPr>
        <p:txBody>
          <a:bodyPr/>
          <a:lstStyle/>
          <a:p>
            <a:r>
              <a:rPr lang="it-IT" dirty="0"/>
              <a:t>Che cosa possiamo fare in Italia</a:t>
            </a:r>
            <a:r>
              <a:rPr lang="it-IT" dirty="0" smtClean="0"/>
              <a:t>?</a:t>
            </a:r>
            <a:endParaRPr lang="it-IT" dirty="0"/>
          </a:p>
        </p:txBody>
      </p:sp>
      <p:sp>
        <p:nvSpPr>
          <p:cNvPr id="3" name="Segnaposto contenuto 2"/>
          <p:cNvSpPr>
            <a:spLocks noGrp="1"/>
          </p:cNvSpPr>
          <p:nvPr>
            <p:ph idx="1"/>
          </p:nvPr>
        </p:nvSpPr>
        <p:spPr>
          <a:xfrm>
            <a:off x="395536" y="1196752"/>
            <a:ext cx="8229600" cy="4530725"/>
          </a:xfrm>
        </p:spPr>
        <p:txBody>
          <a:bodyPr>
            <a:normAutofit fontScale="92500" lnSpcReduction="10000"/>
          </a:bodyPr>
          <a:lstStyle/>
          <a:p>
            <a:r>
              <a:rPr lang="it-IT" dirty="0" smtClean="0"/>
              <a:t>Il </a:t>
            </a:r>
            <a:r>
              <a:rPr lang="it-IT" dirty="0"/>
              <a:t>primo rapporto </a:t>
            </a:r>
            <a:r>
              <a:rPr lang="it-IT" dirty="0" err="1"/>
              <a:t>Bes</a:t>
            </a:r>
            <a:r>
              <a:rPr lang="it-IT" dirty="0"/>
              <a:t>, presentato nel marzo </a:t>
            </a:r>
            <a:r>
              <a:rPr lang="it-IT" dirty="0" smtClean="0"/>
              <a:t>scorso a cura di Istat e </a:t>
            </a:r>
            <a:r>
              <a:rPr lang="it-IT" dirty="0" err="1" smtClean="0"/>
              <a:t>Cnel</a:t>
            </a:r>
            <a:r>
              <a:rPr lang="it-IT" dirty="0" smtClean="0"/>
              <a:t>, </a:t>
            </a:r>
            <a:r>
              <a:rPr lang="it-IT" dirty="0"/>
              <a:t>offre </a:t>
            </a:r>
            <a:r>
              <a:rPr lang="it-IT" dirty="0" smtClean="0"/>
              <a:t>già </a:t>
            </a:r>
            <a:r>
              <a:rPr lang="it-IT" dirty="0"/>
              <a:t>una base ampiamente condivisa ed esauriente per fotografare il benessere collettivo.</a:t>
            </a:r>
          </a:p>
          <a:p>
            <a:r>
              <a:rPr lang="it-IT" dirty="0"/>
              <a:t>I suoi limiti: per ora è solo una fotografia (ci servono altri </a:t>
            </a:r>
            <a:r>
              <a:rPr lang="it-IT" dirty="0" smtClean="0"/>
              <a:t>Rapporti </a:t>
            </a:r>
            <a:r>
              <a:rPr lang="it-IT" dirty="0"/>
              <a:t>per misurare le variazioni), non misura adeguatamente la sostenibilità e le diseguaglianze. Istat e </a:t>
            </a:r>
            <a:r>
              <a:rPr lang="it-IT" dirty="0" err="1"/>
              <a:t>Cnel</a:t>
            </a:r>
            <a:r>
              <a:rPr lang="it-IT" dirty="0"/>
              <a:t> stanno lavorando per risolvere questi problemi nel secondo Rapporto. </a:t>
            </a:r>
            <a:endParaRPr lang="it-IT" dirty="0" smtClean="0"/>
          </a:p>
          <a:p>
            <a:r>
              <a:rPr lang="it-IT" i="1" dirty="0" smtClean="0"/>
              <a:t>Fonte: </a:t>
            </a:r>
            <a:r>
              <a:rPr lang="it-IT" i="1" dirty="0" err="1" smtClean="0"/>
              <a:t>www.misuredelbenessere.it</a:t>
            </a:r>
            <a:endParaRPr lang="it-IT" i="1" dirty="0"/>
          </a:p>
          <a:p>
            <a:endParaRPr lang="it-IT"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13</a:t>
            </a:fld>
            <a:endParaRPr lang="it-IT"/>
          </a:p>
        </p:txBody>
      </p:sp>
    </p:spTree>
    <p:extLst>
      <p:ext uri="{BB962C8B-B14F-4D97-AF65-F5344CB8AC3E}">
        <p14:creationId xmlns:p14="http://schemas.microsoft.com/office/powerpoint/2010/main" val="10578849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16632"/>
            <a:ext cx="8229600" cy="1139825"/>
          </a:xfrm>
        </p:spPr>
        <p:txBody>
          <a:bodyPr>
            <a:normAutofit fontScale="90000"/>
          </a:bodyPr>
          <a:lstStyle/>
          <a:p>
            <a:r>
              <a:rPr lang="it-IT" dirty="0" smtClean="0"/>
              <a:t>Giovani, donne, Sud: i punti deboli del benessere secondo il 1° Rapporto </a:t>
            </a:r>
            <a:r>
              <a:rPr lang="it-IT" dirty="0" err="1" smtClean="0"/>
              <a:t>Bes</a:t>
            </a:r>
            <a:endParaRPr lang="it-IT" dirty="0"/>
          </a:p>
        </p:txBody>
      </p:sp>
      <p:sp>
        <p:nvSpPr>
          <p:cNvPr id="3" name="Segnaposto contenuto 2"/>
          <p:cNvSpPr>
            <a:spLocks noGrp="1"/>
          </p:cNvSpPr>
          <p:nvPr>
            <p:ph idx="1"/>
          </p:nvPr>
        </p:nvSpPr>
        <p:spPr>
          <a:xfrm>
            <a:off x="251520" y="1412776"/>
            <a:ext cx="8712967" cy="4674716"/>
          </a:xfrm>
        </p:spPr>
        <p:txBody>
          <a:bodyPr/>
          <a:lstStyle/>
          <a:p>
            <a:r>
              <a:rPr lang="it-IT" sz="2000" dirty="0" smtClean="0"/>
              <a:t>I giovani sono meno </a:t>
            </a:r>
            <a:r>
              <a:rPr lang="it-IT" sz="2000" dirty="0"/>
              <a:t>istruiti dei loro coetanei europei, con meno opportunità di lavori adeguati, più esposti al rischio della povertà, molto condizionati dal livello culturale della famiglia di </a:t>
            </a:r>
            <a:r>
              <a:rPr lang="it-IT" sz="2000" dirty="0" smtClean="0"/>
              <a:t>provenienza.</a:t>
            </a:r>
          </a:p>
          <a:p>
            <a:r>
              <a:rPr lang="it-IT" sz="2000" dirty="0" smtClean="0"/>
              <a:t>Le </a:t>
            </a:r>
            <a:r>
              <a:rPr lang="it-IT" sz="2000" dirty="0"/>
              <a:t>donne vivono più a lungo, sono più istruite, sono più generose nell’offrire aiuti </a:t>
            </a:r>
            <a:r>
              <a:rPr lang="it-IT" sz="2000" dirty="0" smtClean="0"/>
              <a:t>gratuiti, </a:t>
            </a:r>
            <a:r>
              <a:rPr lang="it-IT" sz="2000" dirty="0"/>
              <a:t>ma si ammalano più facilmente, sono meno felici e sono più a rischio povertà degli uomini. Hanno meno occasioni di lavoro retribuito e guadagnano meno; </a:t>
            </a:r>
            <a:r>
              <a:rPr lang="it-IT" sz="2000" dirty="0" smtClean="0"/>
              <a:t>considerando anche il </a:t>
            </a:r>
            <a:r>
              <a:rPr lang="it-IT" sz="2000" dirty="0"/>
              <a:t>lavoro </a:t>
            </a:r>
            <a:r>
              <a:rPr lang="it-IT" sz="2000" dirty="0" smtClean="0"/>
              <a:t>domestico, lavorano </a:t>
            </a:r>
            <a:r>
              <a:rPr lang="it-IT" sz="2000" dirty="0"/>
              <a:t>più dei maschi</a:t>
            </a:r>
            <a:r>
              <a:rPr lang="it-IT" sz="2000" dirty="0" smtClean="0"/>
              <a:t>.</a:t>
            </a:r>
          </a:p>
          <a:p>
            <a:r>
              <a:rPr lang="it-IT" sz="2000" dirty="0" smtClean="0"/>
              <a:t>Gli </a:t>
            </a:r>
            <a:r>
              <a:rPr lang="it-IT" sz="2000" dirty="0"/>
              <a:t>italiani del Sud vivono meno e si ammalano prima, hanno lavori più precari, sono a maggior rischio povertà e si fidano meno del prossimo. Mangiano in modo meno sano e c’è anche meno solidarietà tra parenti e amici; non c’è da stupirsi che si sentano meno felici. Nel complesso, i 134 indicatori dei 12 domini del </a:t>
            </a:r>
            <a:r>
              <a:rPr lang="it-IT" sz="2000" dirty="0" err="1"/>
              <a:t>Bes</a:t>
            </a:r>
            <a:r>
              <a:rPr lang="it-IT" sz="2000" dirty="0"/>
              <a:t> confermano che il divario tra Mezzogiorno e Centronord non solo resiste, ma è in aumento con la crisi economica. </a:t>
            </a:r>
            <a:endParaRPr lang="it-IT" sz="2000" dirty="0" smtClean="0"/>
          </a:p>
          <a:p>
            <a:endParaRPr lang="it-IT" sz="1800"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14</a:t>
            </a:fld>
            <a:endParaRPr lang="it-IT"/>
          </a:p>
        </p:txBody>
      </p:sp>
    </p:spTree>
    <p:extLst>
      <p:ext uri="{BB962C8B-B14F-4D97-AF65-F5344CB8AC3E}">
        <p14:creationId xmlns:p14="http://schemas.microsoft.com/office/powerpoint/2010/main" val="207834422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pPr>
              <a:defRPr/>
            </a:pPr>
            <a:fld id="{6772A997-A8D5-3646-9353-ABC114756670}" type="slidenum">
              <a:rPr lang="it-IT" smtClean="0"/>
              <a:pPr>
                <a:defRPr/>
              </a:pPr>
              <a:t>15</a:t>
            </a:fld>
            <a:endParaRPr lang="it-IT"/>
          </a:p>
        </p:txBody>
      </p:sp>
      <p:pic>
        <p:nvPicPr>
          <p:cNvPr id="4" name="Immagine 3"/>
          <p:cNvPicPr>
            <a:picLocks noChangeAspect="1"/>
          </p:cNvPicPr>
          <p:nvPr/>
        </p:nvPicPr>
        <p:blipFill>
          <a:blip r:embed="rId2"/>
          <a:stretch>
            <a:fillRect/>
          </a:stretch>
        </p:blipFill>
        <p:spPr>
          <a:xfrm>
            <a:off x="3995936" y="260648"/>
            <a:ext cx="4853548" cy="6408712"/>
          </a:xfrm>
          <a:prstGeom prst="rect">
            <a:avLst/>
          </a:prstGeom>
        </p:spPr>
      </p:pic>
      <p:sp>
        <p:nvSpPr>
          <p:cNvPr id="5" name="CasellaDiTesto 4"/>
          <p:cNvSpPr txBox="1"/>
          <p:nvPr/>
        </p:nvSpPr>
        <p:spPr>
          <a:xfrm>
            <a:off x="755576" y="620688"/>
            <a:ext cx="2664296" cy="2492990"/>
          </a:xfrm>
          <a:prstGeom prst="rect">
            <a:avLst/>
          </a:prstGeom>
          <a:noFill/>
        </p:spPr>
        <p:txBody>
          <a:bodyPr wrap="square" rtlCol="0">
            <a:spAutoFit/>
          </a:bodyPr>
          <a:lstStyle/>
          <a:p>
            <a:r>
              <a:rPr lang="it-IT" sz="3200" b="1" dirty="0" smtClean="0">
                <a:latin typeface="Garamond"/>
                <a:cs typeface="Garamond"/>
              </a:rPr>
              <a:t>La crisi modifica le dinamiche del benessere</a:t>
            </a:r>
          </a:p>
          <a:p>
            <a:endParaRPr lang="it-IT" dirty="0"/>
          </a:p>
        </p:txBody>
      </p:sp>
    </p:spTree>
    <p:extLst>
      <p:ext uri="{BB962C8B-B14F-4D97-AF65-F5344CB8AC3E}">
        <p14:creationId xmlns:p14="http://schemas.microsoft.com/office/powerpoint/2010/main" val="3793276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435280" cy="1206971"/>
          </a:xfrm>
        </p:spPr>
        <p:txBody>
          <a:bodyPr>
            <a:normAutofit/>
          </a:bodyPr>
          <a:lstStyle/>
          <a:p>
            <a:r>
              <a:rPr lang="it-IT" sz="3400" dirty="0" smtClean="0"/>
              <a:t>Il Rapporto </a:t>
            </a:r>
            <a:r>
              <a:rPr lang="it-IT" sz="3400" dirty="0" err="1" smtClean="0"/>
              <a:t>UrBes</a:t>
            </a:r>
            <a:r>
              <a:rPr lang="it-IT" sz="3400" dirty="0" smtClean="0"/>
              <a:t> conferma le differenze tra le aree metropolitane del Nord e del Sud</a:t>
            </a:r>
            <a:endParaRPr lang="it-IT" sz="3400" dirty="0"/>
          </a:p>
        </p:txBody>
      </p:sp>
      <p:sp>
        <p:nvSpPr>
          <p:cNvPr id="3" name="Segnaposto contenuto 2"/>
          <p:cNvSpPr>
            <a:spLocks noGrp="1"/>
          </p:cNvSpPr>
          <p:nvPr>
            <p:ph idx="1"/>
          </p:nvPr>
        </p:nvSpPr>
        <p:spPr>
          <a:xfrm>
            <a:off x="468312" y="1556793"/>
            <a:ext cx="8496175" cy="4602708"/>
          </a:xfrm>
        </p:spPr>
        <p:txBody>
          <a:bodyPr>
            <a:normAutofit fontScale="85000" lnSpcReduction="10000"/>
          </a:bodyPr>
          <a:lstStyle/>
          <a:p>
            <a:r>
              <a:rPr lang="it-IT" dirty="0" smtClean="0"/>
              <a:t>In giugno è stato presentato il primo Rapporto </a:t>
            </a:r>
            <a:r>
              <a:rPr lang="it-IT" dirty="0" err="1" smtClean="0"/>
              <a:t>UrBes</a:t>
            </a:r>
            <a:r>
              <a:rPr lang="it-IT" dirty="0" smtClean="0"/>
              <a:t>, che descrive gli indicatori del </a:t>
            </a:r>
            <a:r>
              <a:rPr lang="it-IT" dirty="0" err="1" smtClean="0"/>
              <a:t>Bes</a:t>
            </a:r>
            <a:r>
              <a:rPr lang="it-IT" dirty="0" smtClean="0"/>
              <a:t> nelle aree metropolitane del Paese. </a:t>
            </a:r>
          </a:p>
          <a:p>
            <a:r>
              <a:rPr lang="it-IT" dirty="0"/>
              <a:t>La pubblicazione ufficiale non presenta confronti diretti tra </a:t>
            </a:r>
            <a:r>
              <a:rPr lang="it-IT" dirty="0" smtClean="0"/>
              <a:t>le città e le province, </a:t>
            </a:r>
            <a:r>
              <a:rPr lang="it-IT" dirty="0"/>
              <a:t>ma i dati sono omogenei e ci dicono che Bologna è la città con la più alta qualità della vita e Napoli quella che sta </a:t>
            </a:r>
            <a:r>
              <a:rPr lang="it-IT" dirty="0" smtClean="0"/>
              <a:t>peggio, con quasi tre anni di speranza di vita in meno. </a:t>
            </a:r>
          </a:p>
          <a:p>
            <a:r>
              <a:rPr lang="it-IT" dirty="0" smtClean="0"/>
              <a:t>Oltre che nella situazione economica, ci sono vistose differenze nella preparazione scolastica, nell’accesso ai servizi, nella mortalità per tumore…</a:t>
            </a:r>
          </a:p>
          <a:p>
            <a:endParaRPr lang="it-IT"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16</a:t>
            </a:fld>
            <a:endParaRPr lang="it-IT"/>
          </a:p>
        </p:txBody>
      </p:sp>
    </p:spTree>
    <p:extLst>
      <p:ext uri="{BB962C8B-B14F-4D97-AF65-F5344CB8AC3E}">
        <p14:creationId xmlns:p14="http://schemas.microsoft.com/office/powerpoint/2010/main" val="251994921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1139825"/>
          </a:xfrm>
        </p:spPr>
        <p:txBody>
          <a:bodyPr/>
          <a:lstStyle/>
          <a:p>
            <a:r>
              <a:rPr lang="it-IT" sz="3600" dirty="0" smtClean="0"/>
              <a:t>Come si colloca Firenze? </a:t>
            </a:r>
            <a:br>
              <a:rPr lang="it-IT" sz="3600" dirty="0" smtClean="0"/>
            </a:br>
            <a:r>
              <a:rPr lang="it-IT" sz="3600" dirty="0" smtClean="0"/>
              <a:t>Nel drappello di testa, però…</a:t>
            </a:r>
            <a:endParaRPr lang="it-IT" sz="3600" dirty="0"/>
          </a:p>
        </p:txBody>
      </p:sp>
      <p:sp>
        <p:nvSpPr>
          <p:cNvPr id="3" name="Segnaposto contenuto 2"/>
          <p:cNvSpPr>
            <a:spLocks noGrp="1"/>
          </p:cNvSpPr>
          <p:nvPr>
            <p:ph idx="1"/>
          </p:nvPr>
        </p:nvSpPr>
        <p:spPr/>
        <p:txBody>
          <a:bodyPr>
            <a:normAutofit fontScale="92500"/>
          </a:bodyPr>
          <a:lstStyle/>
          <a:p>
            <a:r>
              <a:rPr lang="it-IT" dirty="0" smtClean="0"/>
              <a:t>Ha una popolazione tra le più longeve, un tasso di mancata partecipazione al lavoro tra i più bassi, la minor percentuale di omicidi volontari. </a:t>
            </a:r>
          </a:p>
          <a:p>
            <a:r>
              <a:rPr lang="it-IT" dirty="0"/>
              <a:t>P</a:t>
            </a:r>
            <a:r>
              <a:rPr lang="it-IT" dirty="0" smtClean="0"/>
              <a:t>otrebbe fare qualcosa di più per i suoi giovani: nella provincia la percentuale di bambini tra 0 e 2 anni che ha usufruito di servizi per l’infanzia è inferiore a Milano e Bologna. </a:t>
            </a:r>
          </a:p>
          <a:p>
            <a:r>
              <a:rPr lang="it-IT" dirty="0" smtClean="0"/>
              <a:t>Soprattutto, in base ai test Invalsi il livello di competenza alfabetica e numerica degli studenti medi  della città  è il peggiore del </a:t>
            </a:r>
            <a:r>
              <a:rPr lang="it-IT" dirty="0" err="1" smtClean="0"/>
              <a:t>CentroNord</a:t>
            </a:r>
            <a:r>
              <a:rPr lang="it-IT" dirty="0" smtClean="0"/>
              <a:t>!</a:t>
            </a:r>
            <a:endParaRPr lang="it-IT"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17</a:t>
            </a:fld>
            <a:endParaRPr lang="it-IT"/>
          </a:p>
        </p:txBody>
      </p:sp>
    </p:spTree>
    <p:extLst>
      <p:ext uri="{BB962C8B-B14F-4D97-AF65-F5344CB8AC3E}">
        <p14:creationId xmlns:p14="http://schemas.microsoft.com/office/powerpoint/2010/main" val="82986789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a:xfrm>
            <a:off x="467544" y="-30289"/>
            <a:ext cx="8229600" cy="1417638"/>
          </a:xfrm>
        </p:spPr>
        <p:txBody>
          <a:bodyPr>
            <a:normAutofit fontScale="90000"/>
          </a:bodyPr>
          <a:lstStyle/>
          <a:p>
            <a:pPr>
              <a:defRPr/>
            </a:pPr>
            <a:r>
              <a:rPr lang="it-IT" dirty="0" smtClean="0">
                <a:latin typeface="Garamond" charset="0"/>
                <a:ea typeface="ＭＳ Ｐゴシック" charset="0"/>
                <a:cs typeface="ＭＳ Ｐゴシック" charset="0"/>
              </a:rPr>
              <a:t>Possiamo davvero usare gli indicatori di benessere per </a:t>
            </a:r>
            <a:r>
              <a:rPr lang="it-IT" dirty="0">
                <a:latin typeface="Garamond" charset="0"/>
                <a:ea typeface="ＭＳ Ｐゴシック" charset="0"/>
                <a:cs typeface="ＭＳ Ｐゴシック" charset="0"/>
              </a:rPr>
              <a:t>migliorare la politica?</a:t>
            </a:r>
          </a:p>
        </p:txBody>
      </p:sp>
      <p:sp>
        <p:nvSpPr>
          <p:cNvPr id="3" name="Segnaposto contenuto 2"/>
          <p:cNvSpPr>
            <a:spLocks noGrp="1"/>
          </p:cNvSpPr>
          <p:nvPr>
            <p:ph idx="1"/>
          </p:nvPr>
        </p:nvSpPr>
        <p:spPr>
          <a:xfrm>
            <a:off x="-5810" y="1196752"/>
            <a:ext cx="9144000" cy="5184775"/>
          </a:xfrm>
        </p:spPr>
        <p:txBody>
          <a:bodyPr>
            <a:normAutofit fontScale="92500" lnSpcReduction="20000"/>
          </a:bodyPr>
          <a:lstStyle/>
          <a:p>
            <a:pPr>
              <a:defRPr/>
            </a:pPr>
            <a:r>
              <a:rPr lang="it-IT" sz="2600" dirty="0" smtClean="0"/>
              <a:t>Questa è la domanda delle domande. Nel migliore dei mondi possibili, dovremmo avere indici condivisi per valutare gli effetti di ogni nuovo provvedimento politico, così come misuriamo gli effetti economici di ogni proposta di legge. </a:t>
            </a:r>
          </a:p>
          <a:p>
            <a:pPr>
              <a:defRPr/>
            </a:pPr>
            <a:r>
              <a:rPr lang="it-IT" sz="2600" dirty="0" smtClean="0"/>
              <a:t>In realtà ci </a:t>
            </a:r>
            <a:r>
              <a:rPr lang="it-IT" sz="2600" dirty="0" err="1" smtClean="0"/>
              <a:t>sono“tre</a:t>
            </a:r>
            <a:r>
              <a:rPr lang="it-IT" sz="2600" dirty="0" smtClean="0"/>
              <a:t> parti in commedia”. E si capiscono poco: </a:t>
            </a:r>
          </a:p>
          <a:p>
            <a:pPr lvl="1">
              <a:defRPr/>
            </a:pPr>
            <a:r>
              <a:rPr lang="it-IT" sz="2400" dirty="0" smtClean="0"/>
              <a:t>Gli </a:t>
            </a:r>
            <a:r>
              <a:rPr lang="it-IT" sz="2400" u="sng" dirty="0" smtClean="0"/>
              <a:t>statistici</a:t>
            </a:r>
            <a:r>
              <a:rPr lang="it-IT" sz="2400" dirty="0" smtClean="0"/>
              <a:t> fanno il loro lavoro ma non vogliono (e forse non devono) andare oltre la scelta degli indicatori più validi.</a:t>
            </a:r>
          </a:p>
          <a:p>
            <a:pPr lvl="1">
              <a:defRPr/>
            </a:pPr>
            <a:r>
              <a:rPr lang="it-IT" sz="2400" dirty="0" smtClean="0"/>
              <a:t>I </a:t>
            </a:r>
            <a:r>
              <a:rPr lang="it-IT" sz="2400" u="sng" dirty="0" smtClean="0"/>
              <a:t>media</a:t>
            </a:r>
            <a:r>
              <a:rPr lang="it-IT" sz="2400" dirty="0" smtClean="0"/>
              <a:t> tendono a valorizzare solo quello che è semplice e spesso  ripetitivo e sbagliato </a:t>
            </a:r>
            <a:r>
              <a:rPr lang="it-IT" sz="2400" dirty="0"/>
              <a:t> </a:t>
            </a:r>
            <a:r>
              <a:rPr lang="it-IT" sz="2400" dirty="0" smtClean="0"/>
              <a:t>(vedi indice disoccupazione giovanile). </a:t>
            </a:r>
          </a:p>
          <a:p>
            <a:pPr lvl="1">
              <a:defRPr/>
            </a:pPr>
            <a:r>
              <a:rPr lang="it-IT" sz="2400" dirty="0" smtClean="0"/>
              <a:t>I </a:t>
            </a:r>
            <a:r>
              <a:rPr lang="it-IT" sz="2400" u="sng" dirty="0" smtClean="0"/>
              <a:t>politici</a:t>
            </a:r>
            <a:r>
              <a:rPr lang="it-IT" sz="2400" dirty="0" smtClean="0"/>
              <a:t> che preferiscono usare i dati più comodi per le loro tesi.</a:t>
            </a:r>
          </a:p>
          <a:p>
            <a:pPr>
              <a:defRPr/>
            </a:pPr>
            <a:r>
              <a:rPr lang="it-IT" sz="2600" dirty="0" smtClean="0"/>
              <a:t>Conclusione (personale): affiancare al </a:t>
            </a:r>
            <a:r>
              <a:rPr lang="it-IT" sz="2600" dirty="0" err="1" smtClean="0"/>
              <a:t>Pil</a:t>
            </a:r>
            <a:r>
              <a:rPr lang="it-IT" sz="2600" dirty="0" smtClean="0"/>
              <a:t> cruscotti di </a:t>
            </a:r>
            <a:r>
              <a:rPr lang="it-IT" sz="2600" dirty="0" smtClean="0"/>
              <a:t>indicatori </a:t>
            </a:r>
            <a:r>
              <a:rPr lang="it-IT" sz="2600" dirty="0" smtClean="0"/>
              <a:t>è efficace soltanto se cresce la cultura statistica per utilizzarli al meglio. Il </a:t>
            </a:r>
            <a:r>
              <a:rPr lang="it-IT" sz="2600" dirty="0" err="1" smtClean="0"/>
              <a:t>Bes</a:t>
            </a:r>
            <a:r>
              <a:rPr lang="it-IT" sz="2600" dirty="0" smtClean="0"/>
              <a:t> in Italia e gli </a:t>
            </a:r>
            <a:r>
              <a:rPr lang="it-IT" sz="2600" dirty="0" err="1" smtClean="0"/>
              <a:t>Sdg</a:t>
            </a:r>
            <a:r>
              <a:rPr lang="it-IT" sz="2600" dirty="0" smtClean="0"/>
              <a:t> nel mondo fanno parte della grande sfida dei prossimi anni</a:t>
            </a:r>
            <a:r>
              <a:rPr lang="it-IT" dirty="0" smtClean="0"/>
              <a:t> </a:t>
            </a:r>
            <a:r>
              <a:rPr lang="it-IT" sz="2600" dirty="0" smtClean="0"/>
              <a:t>per elaborare parametri comuni, condivisi e confrontabili. </a:t>
            </a:r>
            <a:r>
              <a:rPr lang="it-IT" sz="2600" dirty="0" smtClean="0"/>
              <a:t>Ma una parte importante della sfida si gioca a livello territoriale, quindi… Buon lavoro!</a:t>
            </a:r>
            <a:endParaRPr lang="it-IT" sz="2600"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dirty="0"/>
          </a:p>
        </p:txBody>
      </p:sp>
      <p:sp>
        <p:nvSpPr>
          <p:cNvPr id="40964"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F93A32F8-D007-6145-A778-3F2C77AC7F92}" type="slidenum">
              <a:rPr lang="it-IT" sz="1200">
                <a:latin typeface="Garamond" charset="0"/>
              </a:rPr>
              <a:pPr eaLnBrk="1" hangingPunct="1"/>
              <a:t>18</a:t>
            </a:fld>
            <a:endParaRPr lang="it-IT" sz="1200">
              <a:latin typeface="Garamond"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olo 1"/>
          <p:cNvSpPr>
            <a:spLocks noGrp="1"/>
          </p:cNvSpPr>
          <p:nvPr>
            <p:ph type="title"/>
          </p:nvPr>
        </p:nvSpPr>
        <p:spPr>
          <a:xfrm>
            <a:off x="323850" y="260350"/>
            <a:ext cx="8434388" cy="865188"/>
          </a:xfrm>
        </p:spPr>
        <p:txBody>
          <a:bodyPr/>
          <a:lstStyle/>
          <a:p>
            <a:r>
              <a:rPr lang="it-IT" sz="3800">
                <a:latin typeface="Garamond" charset="0"/>
                <a:ea typeface="ＭＳ Ｐゴシック" charset="0"/>
                <a:cs typeface="ＭＳ Ｐゴシック" charset="0"/>
              </a:rPr>
              <a:t>Grazie! Potete seguire e commentare il mio lavoro su:</a:t>
            </a:r>
          </a:p>
        </p:txBody>
      </p:sp>
      <p:sp>
        <p:nvSpPr>
          <p:cNvPr id="33794" name="Segnaposto contenuto 2"/>
          <p:cNvSpPr>
            <a:spLocks noGrp="1"/>
          </p:cNvSpPr>
          <p:nvPr>
            <p:ph idx="1"/>
          </p:nvPr>
        </p:nvSpPr>
        <p:spPr/>
        <p:txBody>
          <a:bodyPr>
            <a:normAutofit fontScale="85000" lnSpcReduction="20000"/>
          </a:bodyPr>
          <a:lstStyle/>
          <a:p>
            <a:pPr>
              <a:defRPr/>
            </a:pPr>
            <a:r>
              <a:rPr lang="it-IT" dirty="0" smtClean="0">
                <a:latin typeface="Arial" charset="0"/>
                <a:ea typeface="ＭＳ Ｐゴシック" charset="0"/>
                <a:cs typeface="ＭＳ Ｐゴシック" charset="0"/>
                <a:hlinkClick r:id="rId2" action="ppaction://hlinkfile"/>
              </a:rPr>
              <a:t>numerus.corriere.it</a:t>
            </a:r>
            <a:r>
              <a:rPr lang="it-IT" dirty="0">
                <a:latin typeface="Arial" charset="0"/>
                <a:ea typeface="ＭＳ Ｐゴシック" charset="0"/>
                <a:cs typeface="ＭＳ Ｐゴシック" charset="0"/>
              </a:rPr>
              <a:t>, il mio blog sugli sviluppi di questi </a:t>
            </a:r>
            <a:r>
              <a:rPr lang="it-IT" dirty="0" smtClean="0">
                <a:latin typeface="Arial" charset="0"/>
                <a:ea typeface="ＭＳ Ｐゴシック" charset="0"/>
                <a:cs typeface="ＭＳ Ｐゴシック" charset="0"/>
              </a:rPr>
              <a:t>temi sul sito del Corriere della </a:t>
            </a:r>
            <a:r>
              <a:rPr lang="it-IT" dirty="0" smtClean="0">
                <a:latin typeface="Arial" charset="0"/>
                <a:ea typeface="ＭＳ Ｐゴシック" charset="0"/>
                <a:cs typeface="ＭＳ Ｐゴシック" charset="0"/>
              </a:rPr>
              <a:t>Sera</a:t>
            </a:r>
          </a:p>
          <a:p>
            <a:pPr>
              <a:defRPr/>
            </a:pPr>
            <a:r>
              <a:rPr lang="it-IT" dirty="0">
                <a:latin typeface="Arial" charset="0"/>
                <a:ea typeface="ＭＳ Ｐゴシック" charset="0"/>
                <a:cs typeface="ＭＳ Ｐゴシック" charset="0"/>
                <a:hlinkClick r:id="rId3"/>
              </a:rPr>
              <a:t>www.donatosperoni.it</a:t>
            </a:r>
            <a:r>
              <a:rPr lang="it-IT" dirty="0">
                <a:latin typeface="Arial" charset="0"/>
                <a:ea typeface="ＭＳ Ｐゴシック" charset="0"/>
                <a:cs typeface="ＭＳ Ｐゴシック" charset="0"/>
              </a:rPr>
              <a:t>, </a:t>
            </a:r>
            <a:r>
              <a:rPr lang="it-IT" dirty="0" smtClean="0">
                <a:latin typeface="Arial" charset="0"/>
                <a:ea typeface="ＭＳ Ｐゴシック" charset="0"/>
                <a:cs typeface="ＭＳ Ｐゴシック" charset="0"/>
              </a:rPr>
              <a:t>il mio blog personale, con o </a:t>
            </a:r>
            <a:r>
              <a:rPr lang="it-IT" dirty="0" err="1" smtClean="0">
                <a:latin typeface="Arial" charset="0"/>
                <a:ea typeface="ＭＳ Ｐゴシック" charset="0"/>
                <a:cs typeface="ＭＳ Ｐゴシック" charset="0"/>
              </a:rPr>
              <a:t>dcumenti</a:t>
            </a:r>
            <a:r>
              <a:rPr lang="it-IT" dirty="0" smtClean="0">
                <a:latin typeface="Arial" charset="0"/>
                <a:ea typeface="ＭＳ Ｐゴシック" charset="0"/>
                <a:cs typeface="ＭＳ Ｐゴシック" charset="0"/>
              </a:rPr>
              <a:t> integrali.</a:t>
            </a:r>
            <a:endParaRPr lang="it-IT" dirty="0">
              <a:latin typeface="Arial" charset="0"/>
              <a:ea typeface="ＭＳ Ｐゴシック" charset="0"/>
              <a:cs typeface="ＭＳ Ｐゴシック" charset="0"/>
            </a:endParaRPr>
          </a:p>
          <a:p>
            <a:pPr>
              <a:defRPr/>
            </a:pPr>
            <a:r>
              <a:rPr lang="it-IT" dirty="0">
                <a:latin typeface="Arial" charset="0"/>
                <a:ea typeface="ＭＳ Ｐゴシック" charset="0"/>
                <a:cs typeface="ＭＳ Ｐゴシック" charset="0"/>
                <a:hlinkClick r:id="rId4"/>
              </a:rPr>
              <a:t>2030 – la tempesta perfetta</a:t>
            </a:r>
            <a:r>
              <a:rPr lang="it-IT" dirty="0">
                <a:latin typeface="Arial" charset="0"/>
                <a:ea typeface="ＭＳ Ｐゴシック" charset="0"/>
                <a:cs typeface="ＭＳ Ｐゴシック" charset="0"/>
              </a:rPr>
              <a:t>, il libro </a:t>
            </a:r>
            <a:r>
              <a:rPr lang="it-IT" dirty="0" smtClean="0">
                <a:latin typeface="Arial" charset="0"/>
                <a:ea typeface="ＭＳ Ｐゴシック" charset="0"/>
                <a:cs typeface="ＭＳ Ｐゴシック" charset="0"/>
              </a:rPr>
              <a:t>(pubblicato da Rizzoli nel 2012) </a:t>
            </a:r>
            <a:r>
              <a:rPr lang="it-IT" dirty="0">
                <a:latin typeface="Arial" charset="0"/>
                <a:ea typeface="ＭＳ Ｐゴシック" charset="0"/>
                <a:cs typeface="ＭＳ Ｐゴシック" charset="0"/>
              </a:rPr>
              <a:t>che ho scritto con Gianluca </a:t>
            </a:r>
            <a:r>
              <a:rPr lang="it-IT" dirty="0" err="1">
                <a:latin typeface="Arial" charset="0"/>
                <a:ea typeface="ＭＳ Ｐゴシック" charset="0"/>
                <a:cs typeface="ＭＳ Ｐゴシック" charset="0"/>
              </a:rPr>
              <a:t>Comin</a:t>
            </a:r>
            <a:r>
              <a:rPr lang="it-IT" dirty="0">
                <a:latin typeface="Arial" charset="0"/>
                <a:ea typeface="ＭＳ Ｐゴシック" charset="0"/>
                <a:cs typeface="ＭＳ Ｐゴシック" charset="0"/>
              </a:rPr>
              <a:t> sulle sfide dei prossimi </a:t>
            </a:r>
            <a:r>
              <a:rPr lang="it-IT" dirty="0" smtClean="0">
                <a:latin typeface="Arial" charset="0"/>
                <a:ea typeface="ＭＳ Ｐゴシック" charset="0"/>
                <a:cs typeface="ＭＳ Ｐゴシック" charset="0"/>
              </a:rPr>
              <a:t>vent’anni e </a:t>
            </a:r>
            <a:r>
              <a:rPr lang="it-IT" dirty="0">
                <a:latin typeface="Arial" charset="0"/>
                <a:ea typeface="ＭＳ Ｐゴシック" charset="0"/>
                <a:cs typeface="ＭＳ Ｐゴシック" charset="0"/>
              </a:rPr>
              <a:t>le possibili risposte, comprese le nuove misure del progresso. </a:t>
            </a:r>
            <a:endParaRPr lang="it-IT" dirty="0" smtClean="0">
              <a:latin typeface="Arial" charset="0"/>
              <a:ea typeface="ＭＳ Ｐゴシック" charset="0"/>
              <a:cs typeface="ＭＳ Ｐゴシック" charset="0"/>
            </a:endParaRPr>
          </a:p>
          <a:p>
            <a:pPr>
              <a:defRPr/>
            </a:pPr>
            <a:r>
              <a:rPr lang="it-IT" dirty="0" err="1" smtClean="0">
                <a:latin typeface="Arial" charset="0"/>
                <a:ea typeface="ＭＳ Ｐゴシック" charset="0"/>
                <a:cs typeface="ＭＳ Ｐゴシック" charset="0"/>
              </a:rPr>
              <a:t>Twitter</a:t>
            </a:r>
            <a:r>
              <a:rPr lang="it-IT" dirty="0" smtClean="0">
                <a:latin typeface="Arial" charset="0"/>
                <a:ea typeface="ＭＳ Ｐゴシック" charset="0"/>
                <a:cs typeface="ＭＳ Ｐゴシック" charset="0"/>
              </a:rPr>
              <a:t>: @</a:t>
            </a:r>
            <a:r>
              <a:rPr lang="it-IT" dirty="0" err="1" smtClean="0">
                <a:latin typeface="Arial" charset="0"/>
                <a:ea typeface="ＭＳ Ｐゴシック" charset="0"/>
                <a:cs typeface="ＭＳ Ｐゴシック" charset="0"/>
              </a:rPr>
              <a:t>dospe.it</a:t>
            </a:r>
            <a:r>
              <a:rPr lang="it-IT" dirty="0">
                <a:latin typeface="Arial" charset="0"/>
                <a:ea typeface="ＭＳ Ｐゴシック" charset="0"/>
                <a:cs typeface="ＭＳ Ｐゴシック" charset="0"/>
              </a:rPr>
              <a:t> </a:t>
            </a:r>
            <a:endParaRPr lang="it-IT" dirty="0">
              <a:latin typeface="Arial" charset="0"/>
              <a:ea typeface="ＭＳ Ｐゴシック" charset="0"/>
              <a:cs typeface="ＭＳ Ｐゴシック" charset="0"/>
            </a:endParaRPr>
          </a:p>
          <a:p>
            <a:pPr>
              <a:defRPr/>
            </a:pPr>
            <a:r>
              <a:rPr lang="it-IT" dirty="0" err="1" smtClean="0">
                <a:latin typeface="Arial" charset="0"/>
                <a:ea typeface="ＭＳ Ｐゴシック" charset="0"/>
                <a:cs typeface="ＭＳ Ｐゴシック" charset="0"/>
              </a:rPr>
              <a:t>Facebook</a:t>
            </a:r>
            <a:r>
              <a:rPr lang="it-IT" dirty="0" smtClean="0">
                <a:latin typeface="Arial" charset="0"/>
                <a:ea typeface="ＭＳ Ｐゴシック" charset="0"/>
                <a:cs typeface="ＭＳ Ｐゴシック" charset="0"/>
              </a:rPr>
              <a:t>: </a:t>
            </a:r>
            <a:r>
              <a:rPr lang="en-US" dirty="0">
                <a:latin typeface="Arial" charset="0"/>
                <a:ea typeface="ＭＳ Ｐゴシック" charset="0"/>
                <a:cs typeface="ＭＳ Ｐゴシック" charset="0"/>
              </a:rPr>
              <a:t>https://</a:t>
            </a:r>
            <a:r>
              <a:rPr lang="en-US" dirty="0" err="1">
                <a:latin typeface="Arial" charset="0"/>
                <a:ea typeface="ＭＳ Ｐゴシック" charset="0"/>
                <a:cs typeface="ＭＳ Ｐゴシック" charset="0"/>
              </a:rPr>
              <a:t>www.facebook.com</a:t>
            </a:r>
            <a:r>
              <a:rPr lang="en-US" dirty="0">
                <a:latin typeface="Arial" charset="0"/>
                <a:ea typeface="ＭＳ Ｐゴシック" charset="0"/>
                <a:cs typeface="ＭＳ Ｐゴシック" charset="0"/>
              </a:rPr>
              <a:t>/</a:t>
            </a:r>
            <a:r>
              <a:rPr lang="en-US" dirty="0" err="1">
                <a:latin typeface="Arial" charset="0"/>
                <a:ea typeface="ＭＳ Ｐゴシック" charset="0"/>
                <a:cs typeface="ＭＳ Ｐゴシック" charset="0"/>
              </a:rPr>
              <a:t>donato.speroni</a:t>
            </a:r>
            <a:endParaRPr lang="it-IT" dirty="0">
              <a:latin typeface="Arial" charset="0"/>
              <a:ea typeface="ＭＳ Ｐゴシック" charset="0"/>
              <a:cs typeface="ＭＳ Ｐゴシック" charset="0"/>
            </a:endParaRPr>
          </a:p>
          <a:p>
            <a:pPr>
              <a:defRPr/>
            </a:pPr>
            <a:r>
              <a:rPr lang="it-IT" dirty="0" smtClean="0">
                <a:latin typeface="Arial" charset="0"/>
                <a:ea typeface="ＭＳ Ｐゴシック" charset="0"/>
                <a:cs typeface="ＭＳ Ｐゴシック" charset="0"/>
              </a:rPr>
              <a:t>Contatti: </a:t>
            </a:r>
            <a:r>
              <a:rPr lang="it-IT" dirty="0" err="1" smtClean="0">
                <a:latin typeface="Arial" charset="0"/>
                <a:ea typeface="ＭＳ Ｐゴシック" charset="0"/>
                <a:cs typeface="ＭＳ Ｐゴシック" charset="0"/>
              </a:rPr>
              <a:t>donatosperoni@gmail.com</a:t>
            </a:r>
            <a:endParaRPr lang="it-IT" dirty="0">
              <a:latin typeface="Arial" charset="0"/>
              <a:ea typeface="ＭＳ Ｐゴシック" charset="0"/>
              <a:cs typeface="ＭＳ Ｐゴシック" charset="0"/>
            </a:endParaRPr>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41988"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3DB633B0-C5F5-E24B-B6DD-98D1C53D46D3}" type="slidenum">
              <a:rPr lang="it-IT" sz="1200">
                <a:latin typeface="Garamond" charset="0"/>
              </a:rPr>
              <a:pPr eaLnBrk="1" hangingPunct="1"/>
              <a:t>19</a:t>
            </a:fld>
            <a:endParaRPr lang="it-IT" sz="1200">
              <a:latin typeface="Garamond"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pPr>
              <a:defRPr/>
            </a:pPr>
            <a:r>
              <a:rPr lang="it-IT" smtClean="0"/>
              <a:t>Donato Speroni -D'ora in poi. Firenze 5 ottobre 2013</a:t>
            </a:r>
            <a:endParaRPr lang="it-IT"/>
          </a:p>
        </p:txBody>
      </p:sp>
      <p:sp>
        <p:nvSpPr>
          <p:cNvPr id="17410"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C46418A5-5159-664C-A88D-053D7497F595}" type="slidenum">
              <a:rPr lang="it-IT" sz="1200">
                <a:latin typeface="Garamond" charset="0"/>
              </a:rPr>
              <a:pPr eaLnBrk="1" hangingPunct="1"/>
              <a:t>2</a:t>
            </a:fld>
            <a:endParaRPr lang="it-IT" sz="1200">
              <a:latin typeface="Garamond" charset="0"/>
            </a:endParaRPr>
          </a:p>
        </p:txBody>
      </p:sp>
      <p:sp>
        <p:nvSpPr>
          <p:cNvPr id="17411" name="Rectangle 2"/>
          <p:cNvSpPr>
            <a:spLocks noGrp="1" noChangeArrowheads="1"/>
          </p:cNvSpPr>
          <p:nvPr>
            <p:ph type="title"/>
          </p:nvPr>
        </p:nvSpPr>
        <p:spPr>
          <a:xfrm>
            <a:off x="395288" y="260350"/>
            <a:ext cx="8229600" cy="1341438"/>
          </a:xfrm>
        </p:spPr>
        <p:txBody>
          <a:bodyPr/>
          <a:lstStyle/>
          <a:p>
            <a:pPr eaLnBrk="1" hangingPunct="1"/>
            <a:r>
              <a:rPr lang="it-IT" dirty="0" smtClean="0">
                <a:latin typeface="Garamond" charset="0"/>
                <a:ea typeface="ＭＳ Ｐゴシック" charset="0"/>
                <a:cs typeface="ＭＳ Ｐゴシック" charset="0"/>
              </a:rPr>
              <a:t>Cerchiamo di rispondere </a:t>
            </a:r>
            <a:br>
              <a:rPr lang="it-IT" dirty="0" smtClean="0">
                <a:latin typeface="Garamond" charset="0"/>
                <a:ea typeface="ＭＳ Ｐゴシック" charset="0"/>
                <a:cs typeface="ＭＳ Ｐゴシック" charset="0"/>
              </a:rPr>
            </a:br>
            <a:r>
              <a:rPr lang="it-IT" dirty="0" smtClean="0">
                <a:latin typeface="Garamond" charset="0"/>
                <a:ea typeface="ＭＳ Ｐゴシック" charset="0"/>
                <a:cs typeface="ＭＳ Ｐゴシック" charset="0"/>
              </a:rPr>
              <a:t>a queste domande</a:t>
            </a:r>
            <a:endParaRPr lang="it-IT" dirty="0">
              <a:latin typeface="Garamond" charset="0"/>
              <a:ea typeface="ＭＳ Ｐゴシック" charset="0"/>
              <a:cs typeface="ＭＳ Ｐゴシック" charset="0"/>
            </a:endParaRPr>
          </a:p>
        </p:txBody>
      </p:sp>
      <p:sp>
        <p:nvSpPr>
          <p:cNvPr id="4100" name="Rectangle 3"/>
          <p:cNvSpPr>
            <a:spLocks noGrp="1" noChangeArrowheads="1"/>
          </p:cNvSpPr>
          <p:nvPr>
            <p:ph type="body" idx="1"/>
          </p:nvPr>
        </p:nvSpPr>
        <p:spPr>
          <a:xfrm>
            <a:off x="395536" y="1700809"/>
            <a:ext cx="8568308" cy="4464496"/>
          </a:xfrm>
        </p:spPr>
        <p:txBody>
          <a:bodyPr>
            <a:normAutofit fontScale="92500"/>
          </a:bodyPr>
          <a:lstStyle/>
          <a:p>
            <a:pPr marL="514350" indent="-514350" eaLnBrk="1" hangingPunct="1">
              <a:buClrTx/>
              <a:buSzPct val="100000"/>
              <a:buFont typeface="Wingdings" charset="2"/>
              <a:buAutoNum type="arabicPlain"/>
              <a:defRPr/>
            </a:pPr>
            <a:r>
              <a:rPr lang="it-IT" sz="3100" dirty="0" smtClean="0">
                <a:latin typeface="Arial" charset="0"/>
                <a:ea typeface="ＭＳ Ｐゴシック" charset="0"/>
                <a:cs typeface="ＭＳ Ｐゴシック" charset="0"/>
              </a:rPr>
              <a:t>La felicità si può misurare?</a:t>
            </a:r>
          </a:p>
          <a:p>
            <a:pPr marL="514350" indent="-514350" eaLnBrk="1" hangingPunct="1">
              <a:buClrTx/>
              <a:buSzPct val="100000"/>
              <a:buFont typeface="Wingdings" charset="2"/>
              <a:buAutoNum type="arabicPlain"/>
              <a:defRPr/>
            </a:pPr>
            <a:r>
              <a:rPr lang="it-IT" sz="3100" dirty="0" smtClean="0">
                <a:latin typeface="Arial" charset="0"/>
                <a:ea typeface="ＭＳ Ｐゴシック" charset="0"/>
                <a:cs typeface="ＭＳ Ｐゴシック" charset="0"/>
              </a:rPr>
              <a:t>La misura della felicità collettiva può sostituire la misura della produzione di ricchezza espressa dal </a:t>
            </a:r>
            <a:r>
              <a:rPr lang="it-IT" sz="3100" dirty="0" err="1" smtClean="0">
                <a:latin typeface="Arial" charset="0"/>
                <a:ea typeface="ＭＳ Ｐゴシック" charset="0"/>
                <a:cs typeface="ＭＳ Ｐゴシック" charset="0"/>
              </a:rPr>
              <a:t>Pil</a:t>
            </a:r>
            <a:r>
              <a:rPr lang="it-IT" sz="3100" dirty="0" smtClean="0">
                <a:latin typeface="Arial" charset="0"/>
                <a:ea typeface="ＭＳ Ｐゴシック" charset="0"/>
                <a:cs typeface="ＭＳ Ｐゴシック" charset="0"/>
              </a:rPr>
              <a:t>, prodotto interno lordo?</a:t>
            </a:r>
          </a:p>
          <a:p>
            <a:pPr marL="514350" indent="-514350" eaLnBrk="1" hangingPunct="1">
              <a:buClrTx/>
              <a:buSzPct val="100000"/>
              <a:buFont typeface="Wingdings" charset="2"/>
              <a:buAutoNum type="arabicPlain"/>
              <a:defRPr/>
            </a:pPr>
            <a:r>
              <a:rPr lang="it-IT" sz="3100" dirty="0" smtClean="0">
                <a:latin typeface="Arial" charset="0"/>
                <a:ea typeface="ＭＳ Ｐゴシック" charset="0"/>
                <a:cs typeface="ＭＳ Ｐゴシック" charset="0"/>
              </a:rPr>
              <a:t>I parametri di felicità collettiva possono diventare obiettivo di azione politica? </a:t>
            </a:r>
          </a:p>
          <a:p>
            <a:pPr marL="514350" indent="-514350" eaLnBrk="1" hangingPunct="1">
              <a:buClrTx/>
              <a:buSzPct val="100000"/>
              <a:buFont typeface="Wingdings" charset="2"/>
              <a:buAutoNum type="arabicPlain"/>
              <a:defRPr/>
            </a:pPr>
            <a:r>
              <a:rPr lang="it-IT" sz="3100" dirty="0" smtClean="0">
                <a:latin typeface="Arial" charset="0"/>
                <a:ea typeface="ＭＳ Ｐゴシック" charset="0"/>
                <a:cs typeface="ＭＳ Ｐゴシック" charset="0"/>
              </a:rPr>
              <a:t>Quali indicazioni pratiche possiamo ricavare in Italia (e in una città come Firenze) dalle esperienze in corso nel mondo?</a:t>
            </a:r>
          </a:p>
          <a:p>
            <a:pPr marL="514350" indent="-514350" eaLnBrk="1" hangingPunct="1">
              <a:buClrTx/>
              <a:buSzPct val="100000"/>
              <a:buFont typeface="Wingdings" charset="2"/>
              <a:buAutoNum type="arabicPlain"/>
              <a:defRPr/>
            </a:pPr>
            <a:endParaRPr lang="it-IT" sz="3100" dirty="0" smtClean="0">
              <a:latin typeface="Arial" charset="0"/>
              <a:ea typeface="ＭＳ Ｐゴシック" charset="0"/>
              <a:cs typeface="ＭＳ Ｐゴシック" charset="0"/>
            </a:endParaRPr>
          </a:p>
          <a:p>
            <a:pPr marL="514350" indent="-514350" eaLnBrk="1" hangingPunct="1">
              <a:buFont typeface="+mj-ea"/>
              <a:buAutoNum type="arabicPlain"/>
              <a:defRPr/>
            </a:pPr>
            <a:endParaRPr lang="it-IT" sz="3100" dirty="0" smtClean="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cosa possiamo misurare? </a:t>
            </a:r>
            <a:br>
              <a:rPr lang="it-IT" dirty="0" smtClean="0"/>
            </a:br>
            <a:endParaRPr lang="it-IT" dirty="0"/>
          </a:p>
        </p:txBody>
      </p:sp>
      <p:sp>
        <p:nvSpPr>
          <p:cNvPr id="3" name="Segnaposto contenuto 2"/>
          <p:cNvSpPr>
            <a:spLocks noGrp="1"/>
          </p:cNvSpPr>
          <p:nvPr>
            <p:ph idx="1"/>
          </p:nvPr>
        </p:nvSpPr>
        <p:spPr>
          <a:xfrm>
            <a:off x="468313" y="1268761"/>
            <a:ext cx="8229600" cy="4890740"/>
          </a:xfrm>
        </p:spPr>
        <p:txBody>
          <a:bodyPr>
            <a:normAutofit fontScale="92500" lnSpcReduction="10000"/>
          </a:bodyPr>
          <a:lstStyle/>
          <a:p>
            <a:r>
              <a:rPr lang="it-IT" u="sng" dirty="0" smtClean="0"/>
              <a:t>Il </a:t>
            </a:r>
            <a:r>
              <a:rPr lang="it-IT" u="sng" dirty="0"/>
              <a:t>benessere soggettivo</a:t>
            </a:r>
            <a:r>
              <a:rPr lang="it-IT" dirty="0"/>
              <a:t>: </a:t>
            </a:r>
            <a:r>
              <a:rPr lang="it-IT" i="1" dirty="0" err="1"/>
              <a:t>subjective</a:t>
            </a:r>
            <a:r>
              <a:rPr lang="it-IT" i="1" dirty="0"/>
              <a:t> </a:t>
            </a:r>
            <a:r>
              <a:rPr lang="it-IT" i="1" dirty="0" err="1"/>
              <a:t>well</a:t>
            </a:r>
            <a:r>
              <a:rPr lang="it-IT" i="1" dirty="0"/>
              <a:t> </a:t>
            </a:r>
            <a:r>
              <a:rPr lang="it-IT" i="1" dirty="0" err="1"/>
              <a:t>being</a:t>
            </a:r>
            <a:r>
              <a:rPr lang="it-IT" dirty="0"/>
              <a:t>. La società Gallup misura la soddisfazione </a:t>
            </a:r>
            <a:r>
              <a:rPr lang="it-IT" dirty="0" smtClean="0"/>
              <a:t>della vita </a:t>
            </a:r>
            <a:r>
              <a:rPr lang="it-IT" dirty="0"/>
              <a:t>con un campione di intervistati in 160 Paesi, </a:t>
            </a:r>
            <a:r>
              <a:rPr lang="it-IT" dirty="0" smtClean="0"/>
              <a:t>con una </a:t>
            </a:r>
            <a:r>
              <a:rPr lang="it-IT" dirty="0"/>
              <a:t>domanda detta “Scala di </a:t>
            </a:r>
            <a:r>
              <a:rPr lang="it-IT" dirty="0" err="1"/>
              <a:t>Cantril</a:t>
            </a:r>
            <a:r>
              <a:rPr lang="it-IT" dirty="0"/>
              <a:t>”: </a:t>
            </a:r>
            <a:r>
              <a:rPr lang="it-IT" dirty="0" smtClean="0"/>
              <a:t>su una </a:t>
            </a:r>
            <a:r>
              <a:rPr lang="it-IT" dirty="0"/>
              <a:t>scala da zero a dieci, </a:t>
            </a:r>
            <a:r>
              <a:rPr lang="it-IT" dirty="0" smtClean="0"/>
              <a:t>dove pensate </a:t>
            </a:r>
            <a:r>
              <a:rPr lang="it-IT" dirty="0"/>
              <a:t>di collocarvi in questo momento? Ma la misura è fortemente influenzata da condizioni contingenti.</a:t>
            </a:r>
          </a:p>
          <a:p>
            <a:r>
              <a:rPr lang="it-IT" u="sng" dirty="0" smtClean="0"/>
              <a:t>Il </a:t>
            </a:r>
            <a:r>
              <a:rPr lang="it-IT" u="sng" dirty="0"/>
              <a:t>benessere </a:t>
            </a:r>
            <a:r>
              <a:rPr lang="it-IT" u="sng" dirty="0" smtClean="0"/>
              <a:t>collettivo</a:t>
            </a:r>
            <a:r>
              <a:rPr lang="it-IT" dirty="0" smtClean="0"/>
              <a:t>: </a:t>
            </a:r>
            <a:r>
              <a:rPr lang="it-IT" dirty="0"/>
              <a:t>non </a:t>
            </a:r>
            <a:r>
              <a:rPr lang="it-IT"/>
              <a:t>solo </a:t>
            </a:r>
            <a:r>
              <a:rPr lang="it-IT" smtClean="0"/>
              <a:t>con la </a:t>
            </a:r>
            <a:r>
              <a:rPr lang="it-IT" dirty="0"/>
              <a:t>media delle espressioni di  benessere soggettivo, ma attraverso la situazione dei diversi domini. In Italia, per esempio, il benessere equo e sostenibile (</a:t>
            </a:r>
            <a:r>
              <a:rPr lang="it-IT" dirty="0" err="1"/>
              <a:t>Bes</a:t>
            </a:r>
            <a:r>
              <a:rPr lang="it-IT" dirty="0"/>
              <a:t>) si misura su dodici </a:t>
            </a:r>
            <a:r>
              <a:rPr lang="it-IT" dirty="0" smtClean="0"/>
              <a:t>domini. </a:t>
            </a:r>
            <a:endParaRPr lang="it-IT" dirty="0"/>
          </a:p>
          <a:p>
            <a:endParaRPr lang="it-IT"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3</a:t>
            </a:fld>
            <a:endParaRPr lang="it-IT"/>
          </a:p>
        </p:txBody>
      </p:sp>
    </p:spTree>
    <p:extLst>
      <p:ext uri="{BB962C8B-B14F-4D97-AF65-F5344CB8AC3E}">
        <p14:creationId xmlns:p14="http://schemas.microsoft.com/office/powerpoint/2010/main" val="28946681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579296" cy="990947"/>
          </a:xfrm>
        </p:spPr>
        <p:txBody>
          <a:bodyPr>
            <a:normAutofit fontScale="90000"/>
          </a:bodyPr>
          <a:lstStyle/>
          <a:p>
            <a:r>
              <a:rPr lang="it-IT" dirty="0" smtClean="0"/>
              <a:t>Rispetto al </a:t>
            </a:r>
            <a:r>
              <a:rPr lang="it-IT" dirty="0" err="1" smtClean="0"/>
              <a:t>Pil</a:t>
            </a:r>
            <a:r>
              <a:rPr lang="it-IT" dirty="0" smtClean="0"/>
              <a:t>, il quadro si complica…</a:t>
            </a:r>
            <a:br>
              <a:rPr lang="it-IT" dirty="0" smtClean="0"/>
            </a:br>
            <a:endParaRPr lang="it-IT" dirty="0"/>
          </a:p>
        </p:txBody>
      </p:sp>
      <p:sp>
        <p:nvSpPr>
          <p:cNvPr id="3" name="Segnaposto contenuto 2"/>
          <p:cNvSpPr>
            <a:spLocks noGrp="1"/>
          </p:cNvSpPr>
          <p:nvPr>
            <p:ph idx="1"/>
          </p:nvPr>
        </p:nvSpPr>
        <p:spPr>
          <a:xfrm>
            <a:off x="251520" y="1052736"/>
            <a:ext cx="8640959" cy="5805264"/>
          </a:xfrm>
        </p:spPr>
        <p:txBody>
          <a:bodyPr>
            <a:noAutofit/>
          </a:bodyPr>
          <a:lstStyle/>
          <a:p>
            <a:r>
              <a:rPr lang="it-IT" sz="2300" dirty="0" smtClean="0"/>
              <a:t>I </a:t>
            </a:r>
            <a:r>
              <a:rPr lang="it-IT" sz="2300" dirty="0"/>
              <a:t>fattori che influenzano il benessere sono diversi nei diversi Paesi e quindi poco confrontabili.</a:t>
            </a:r>
          </a:p>
          <a:p>
            <a:r>
              <a:rPr lang="it-IT" sz="2300" dirty="0" smtClean="0"/>
              <a:t>Il </a:t>
            </a:r>
            <a:r>
              <a:rPr lang="it-IT" sz="2300" dirty="0" err="1"/>
              <a:t>Pil</a:t>
            </a:r>
            <a:r>
              <a:rPr lang="it-IT" sz="2300" dirty="0"/>
              <a:t> mette insieme numeri </a:t>
            </a:r>
            <a:r>
              <a:rPr lang="it-IT" sz="2300" dirty="0" smtClean="0"/>
              <a:t>omogenei</a:t>
            </a:r>
            <a:r>
              <a:rPr lang="it-IT" sz="2300" dirty="0"/>
              <a:t>. La misura della felicità tiene conto di valori difficilmente conteggiabili: quanto vale la biodiversità? </a:t>
            </a:r>
            <a:r>
              <a:rPr lang="it-IT" sz="2300" dirty="0" smtClean="0"/>
              <a:t>Dunque è </a:t>
            </a:r>
            <a:r>
              <a:rPr lang="it-IT" sz="2300" dirty="0"/>
              <a:t>più opportuno avere un “cruscotto” di dati piuttosto che un “</a:t>
            </a:r>
            <a:r>
              <a:rPr lang="it-IT" sz="2300" dirty="0" err="1"/>
              <a:t>superindice</a:t>
            </a:r>
            <a:r>
              <a:rPr lang="it-IT" sz="2300" dirty="0"/>
              <a:t>”.</a:t>
            </a:r>
          </a:p>
          <a:p>
            <a:r>
              <a:rPr lang="it-IT" sz="2300" dirty="0" smtClean="0"/>
              <a:t>La </a:t>
            </a:r>
            <a:r>
              <a:rPr lang="it-IT" sz="2300" dirty="0"/>
              <a:t>felicità qui e ora non garantisce la felicità futura. Abbiamo bisogno (ma questo vale anche per il </a:t>
            </a:r>
            <a:r>
              <a:rPr lang="it-IT" sz="2300" dirty="0" err="1"/>
              <a:t>Pil</a:t>
            </a:r>
            <a:r>
              <a:rPr lang="it-IT" sz="2300" dirty="0"/>
              <a:t>) di numeri che esprimano anche la sostenibilità, cioè l’effetto del nostro benessere di oggi sulle future generazioni. </a:t>
            </a:r>
          </a:p>
          <a:p>
            <a:r>
              <a:rPr lang="it-IT" sz="2300" dirty="0" smtClean="0"/>
              <a:t>In </a:t>
            </a:r>
            <a:r>
              <a:rPr lang="it-IT" sz="2300" dirty="0"/>
              <a:t>ogni caso, le medie sono come il pollo di Trilussa: in una situazione mondale nella quale le diseguaglianze stanno aumentando quasi ovunque, abbiamo bisogno di tener conto della distribuzione del benessere, come della ricchezza. </a:t>
            </a:r>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4</a:t>
            </a:fld>
            <a:endParaRPr lang="it-IT"/>
          </a:p>
        </p:txBody>
      </p:sp>
    </p:spTree>
    <p:extLst>
      <p:ext uri="{BB962C8B-B14F-4D97-AF65-F5344CB8AC3E}">
        <p14:creationId xmlns:p14="http://schemas.microsoft.com/office/powerpoint/2010/main" val="141136410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3"/>
            <a:ext cx="8229600" cy="1301006"/>
          </a:xfrm>
        </p:spPr>
        <p:txBody>
          <a:bodyPr/>
          <a:lstStyle/>
          <a:p>
            <a:r>
              <a:rPr lang="it-IT" dirty="0" smtClean="0"/>
              <a:t>Possiamo sostituire il </a:t>
            </a:r>
            <a:r>
              <a:rPr lang="it-IT" dirty="0" err="1" smtClean="0"/>
              <a:t>Pil</a:t>
            </a:r>
            <a:r>
              <a:rPr lang="it-IT" dirty="0" smtClean="0"/>
              <a:t> con la misura della felicità? (1)</a:t>
            </a:r>
            <a:br>
              <a:rPr lang="it-IT" dirty="0" smtClean="0"/>
            </a:br>
            <a:endParaRPr lang="it-IT" dirty="0"/>
          </a:p>
        </p:txBody>
      </p:sp>
      <p:sp>
        <p:nvSpPr>
          <p:cNvPr id="3" name="Segnaposto contenuto 2"/>
          <p:cNvSpPr>
            <a:spLocks noGrp="1"/>
          </p:cNvSpPr>
          <p:nvPr>
            <p:ph idx="1"/>
          </p:nvPr>
        </p:nvSpPr>
        <p:spPr>
          <a:xfrm>
            <a:off x="179512" y="1556792"/>
            <a:ext cx="8784975" cy="4824535"/>
          </a:xfrm>
        </p:spPr>
        <p:txBody>
          <a:bodyPr>
            <a:normAutofit fontScale="85000" lnSpcReduction="20000"/>
          </a:bodyPr>
          <a:lstStyle/>
          <a:p>
            <a:r>
              <a:rPr lang="it-IT" dirty="0" smtClean="0"/>
              <a:t>Pro</a:t>
            </a:r>
            <a:r>
              <a:rPr lang="it-IT" dirty="0"/>
              <a:t>: </a:t>
            </a:r>
            <a:endParaRPr lang="it-IT" dirty="0" smtClean="0"/>
          </a:p>
          <a:p>
            <a:pPr lvl="1"/>
            <a:r>
              <a:rPr lang="it-IT" dirty="0" smtClean="0"/>
              <a:t>l’esigenza </a:t>
            </a:r>
            <a:r>
              <a:rPr lang="it-IT" dirty="0"/>
              <a:t>è fortemente sentita fin dalla denuncia di Robert Kennedy </a:t>
            </a:r>
            <a:r>
              <a:rPr lang="it-IT"/>
              <a:t>del </a:t>
            </a:r>
            <a:r>
              <a:rPr lang="it-IT" smtClean="0"/>
              <a:t>1968</a:t>
            </a:r>
            <a:r>
              <a:rPr lang="it-IT" dirty="0"/>
              <a:t>: “Il </a:t>
            </a:r>
            <a:r>
              <a:rPr lang="it-IT" dirty="0" err="1"/>
              <a:t>Pil</a:t>
            </a:r>
            <a:r>
              <a:rPr lang="it-IT" dirty="0"/>
              <a:t> misura tutto fuorché quello che ci rende orgogliosi di essere americani”</a:t>
            </a:r>
          </a:p>
          <a:p>
            <a:pPr lvl="1"/>
            <a:r>
              <a:rPr lang="it-IT" dirty="0"/>
              <a:t>Si tratta comunque di una misura approssimativa, talvolta paradossale, che non include per esempio il lavoro domestico. </a:t>
            </a:r>
            <a:r>
              <a:rPr lang="it-IT" dirty="0" smtClean="0"/>
              <a:t>Essendo </a:t>
            </a:r>
            <a:r>
              <a:rPr lang="it-IT" dirty="0"/>
              <a:t>“lordo” non tiene conto delle distruzioni </a:t>
            </a:r>
            <a:r>
              <a:rPr lang="it-IT" dirty="0" smtClean="0"/>
              <a:t>ambientali ecc</a:t>
            </a:r>
            <a:r>
              <a:rPr lang="it-IT" dirty="0"/>
              <a:t>.</a:t>
            </a:r>
          </a:p>
          <a:p>
            <a:r>
              <a:rPr lang="it-IT" dirty="0"/>
              <a:t>Contro: </a:t>
            </a:r>
            <a:endParaRPr lang="it-IT" dirty="0" smtClean="0"/>
          </a:p>
          <a:p>
            <a:pPr lvl="1"/>
            <a:r>
              <a:rPr lang="it-IT" dirty="0" smtClean="0"/>
              <a:t>È </a:t>
            </a:r>
            <a:r>
              <a:rPr lang="it-IT" dirty="0"/>
              <a:t>l’unico strumento che abbiamo che consente un confronto e dei parametri sull’andamento dei diversi Paesi. Per i Paesi in via di sviluppo la creazione di ricchezza economica, se distribuita,  è comunque il primo fattore di di creazione di benessere e felicità. </a:t>
            </a:r>
          </a:p>
          <a:p>
            <a:r>
              <a:rPr lang="it-IT" i="1" dirty="0"/>
              <a:t>Risultato</a:t>
            </a:r>
            <a:r>
              <a:rPr lang="it-IT" dirty="0"/>
              <a:t>…</a:t>
            </a:r>
          </a:p>
          <a:p>
            <a:endParaRPr lang="it-IT"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5</a:t>
            </a:fld>
            <a:endParaRPr lang="it-IT"/>
          </a:p>
        </p:txBody>
      </p:sp>
    </p:spTree>
    <p:extLst>
      <p:ext uri="{BB962C8B-B14F-4D97-AF65-F5344CB8AC3E}">
        <p14:creationId xmlns:p14="http://schemas.microsoft.com/office/powerpoint/2010/main" val="4357059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3"/>
            <a:ext cx="8229600" cy="1301006"/>
          </a:xfrm>
        </p:spPr>
        <p:txBody>
          <a:bodyPr/>
          <a:lstStyle/>
          <a:p>
            <a:r>
              <a:rPr lang="it-IT" dirty="0" smtClean="0"/>
              <a:t>Possiamo sostituire il </a:t>
            </a:r>
            <a:r>
              <a:rPr lang="it-IT" dirty="0" err="1" smtClean="0"/>
              <a:t>Pil</a:t>
            </a:r>
            <a:r>
              <a:rPr lang="it-IT" dirty="0" smtClean="0"/>
              <a:t> con la misura della felicità? (2)</a:t>
            </a:r>
            <a:endParaRPr lang="it-IT" dirty="0"/>
          </a:p>
        </p:txBody>
      </p:sp>
      <p:sp>
        <p:nvSpPr>
          <p:cNvPr id="3" name="Segnaposto contenuto 2"/>
          <p:cNvSpPr>
            <a:spLocks noGrp="1"/>
          </p:cNvSpPr>
          <p:nvPr>
            <p:ph idx="1"/>
          </p:nvPr>
        </p:nvSpPr>
        <p:spPr/>
        <p:txBody>
          <a:bodyPr/>
          <a:lstStyle/>
          <a:p>
            <a:r>
              <a:rPr lang="it-IT" dirty="0" smtClean="0"/>
              <a:t>In passato il tema è stato fortemente ideologizzato: Ai fautori di “</a:t>
            </a:r>
            <a:r>
              <a:rPr lang="it-IT" i="1" dirty="0" err="1" smtClean="0"/>
              <a:t>Pil</a:t>
            </a:r>
            <a:r>
              <a:rPr lang="it-IT" i="1" dirty="0" smtClean="0"/>
              <a:t>, non se ne può più!” </a:t>
            </a:r>
            <a:r>
              <a:rPr lang="it-IT" dirty="0" smtClean="0"/>
              <a:t>rispondevano gli economisti duri e </a:t>
            </a:r>
            <a:r>
              <a:rPr lang="it-IT" dirty="0" smtClean="0"/>
              <a:t>puri che pensavano che fosse tutto un imbroglio per nascondere i cattivi risultati economici…</a:t>
            </a:r>
            <a:endParaRPr lang="it-IT" dirty="0" smtClean="0"/>
          </a:p>
          <a:p>
            <a:r>
              <a:rPr lang="it-IT" dirty="0" smtClean="0"/>
              <a:t>Il clima è cambiato con la pubblicazione dei risultati della Commissione Stiglitz (2009). Oggi andare “oltre il </a:t>
            </a:r>
            <a:r>
              <a:rPr lang="it-IT" dirty="0" err="1" smtClean="0"/>
              <a:t>Pil</a:t>
            </a:r>
            <a:r>
              <a:rPr lang="it-IT" dirty="0" smtClean="0"/>
              <a:t>” significa migliorarne la misura e affiancarlo con altri indicatori. </a:t>
            </a:r>
          </a:p>
          <a:p>
            <a:endParaRPr lang="it-IT"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5" name="Segnaposto numero diapositiva 4"/>
          <p:cNvSpPr>
            <a:spLocks noGrp="1"/>
          </p:cNvSpPr>
          <p:nvPr>
            <p:ph type="sldNum" sz="quarter" idx="12"/>
          </p:nvPr>
        </p:nvSpPr>
        <p:spPr/>
        <p:txBody>
          <a:bodyPr/>
          <a:lstStyle/>
          <a:p>
            <a:pPr>
              <a:defRPr/>
            </a:pPr>
            <a:fld id="{CA7BB549-E3A2-234C-886A-88E61DD6A562}" type="slidenum">
              <a:rPr lang="it-IT" smtClean="0"/>
              <a:pPr>
                <a:defRPr/>
              </a:pPr>
              <a:t>6</a:t>
            </a:fld>
            <a:endParaRPr lang="it-IT"/>
          </a:p>
        </p:txBody>
      </p:sp>
    </p:spTree>
    <p:extLst>
      <p:ext uri="{BB962C8B-B14F-4D97-AF65-F5344CB8AC3E}">
        <p14:creationId xmlns:p14="http://schemas.microsoft.com/office/powerpoint/2010/main" val="3859485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p:txBody>
          <a:bodyPr/>
          <a:lstStyle/>
          <a:p>
            <a:r>
              <a:rPr lang="it-IT" sz="3200" dirty="0">
                <a:latin typeface="Garamond" charset="0"/>
                <a:ea typeface="ＭＳ Ｐゴシック" charset="0"/>
                <a:cs typeface="ＭＳ Ｐゴシック" charset="0"/>
              </a:rPr>
              <a:t>Robert </a:t>
            </a:r>
            <a:r>
              <a:rPr lang="it-IT" sz="3200" dirty="0" err="1">
                <a:latin typeface="Garamond" charset="0"/>
                <a:ea typeface="ＭＳ Ｐゴシック" charset="0"/>
                <a:cs typeface="ＭＳ Ｐゴシック" charset="0"/>
              </a:rPr>
              <a:t>Manchin</a:t>
            </a:r>
            <a:r>
              <a:rPr lang="it-IT" sz="3200" dirty="0">
                <a:latin typeface="Garamond" charset="0"/>
                <a:ea typeface="ＭＳ Ｐゴシック" charset="0"/>
                <a:cs typeface="ＭＳ Ｐゴシック" charset="0"/>
              </a:rPr>
              <a:t> (Gallup) intervistato dalla newsletter “Beyond </a:t>
            </a:r>
            <a:r>
              <a:rPr lang="it-IT" sz="3200" dirty="0" err="1">
                <a:latin typeface="Garamond" charset="0"/>
                <a:ea typeface="ＭＳ Ｐゴシック" charset="0"/>
                <a:cs typeface="ＭＳ Ｐゴシック" charset="0"/>
              </a:rPr>
              <a:t>Gdp</a:t>
            </a:r>
            <a:r>
              <a:rPr lang="it-IT" sz="3200" dirty="0" smtClean="0">
                <a:latin typeface="Garamond" charset="0"/>
                <a:ea typeface="ＭＳ Ｐゴシック" charset="0"/>
                <a:cs typeface="ＭＳ Ｐゴシック" charset="0"/>
              </a:rPr>
              <a:t>”:</a:t>
            </a:r>
            <a:endParaRPr lang="it-IT" sz="3200" dirty="0">
              <a:latin typeface="Garamond" charset="0"/>
              <a:ea typeface="ＭＳ Ｐゴシック" charset="0"/>
              <a:cs typeface="ＭＳ Ｐゴシック" charset="0"/>
            </a:endParaRPr>
          </a:p>
        </p:txBody>
      </p:sp>
      <p:sp>
        <p:nvSpPr>
          <p:cNvPr id="39938" name="Segnaposto contenuto 2"/>
          <p:cNvSpPr>
            <a:spLocks noGrp="1"/>
          </p:cNvSpPr>
          <p:nvPr>
            <p:ph idx="1"/>
          </p:nvPr>
        </p:nvSpPr>
        <p:spPr>
          <a:xfrm>
            <a:off x="468312" y="1628775"/>
            <a:ext cx="8352159" cy="4680545"/>
          </a:xfrm>
        </p:spPr>
        <p:txBody>
          <a:bodyPr>
            <a:normAutofit fontScale="92500" lnSpcReduction="10000"/>
          </a:bodyPr>
          <a:lstStyle/>
          <a:p>
            <a:r>
              <a:rPr lang="it-IT" sz="2800" i="1" dirty="0" smtClean="0"/>
              <a:t>“È stato fatto molto lavoro per </a:t>
            </a:r>
            <a:r>
              <a:rPr lang="it-IT" sz="2800" i="1" dirty="0"/>
              <a:t>elaborare un unico indicatore che sintetizzi i più importanti domini del benessere (come nel caso del </a:t>
            </a:r>
            <a:r>
              <a:rPr lang="it-IT" sz="2800" i="1" dirty="0" err="1"/>
              <a:t>Pil</a:t>
            </a:r>
            <a:r>
              <a:rPr lang="it-IT" sz="2800" i="1" dirty="0"/>
              <a:t>)</a:t>
            </a:r>
            <a:r>
              <a:rPr lang="it-IT" sz="2800" i="1" dirty="0" smtClean="0"/>
              <a:t>, ma credo </a:t>
            </a:r>
            <a:r>
              <a:rPr lang="it-IT" sz="2800" i="1" dirty="0"/>
              <a:t>che </a:t>
            </a:r>
            <a:r>
              <a:rPr lang="it-IT" sz="2800" i="1" dirty="0" smtClean="0"/>
              <a:t>sia </a:t>
            </a:r>
            <a:r>
              <a:rPr lang="it-IT" sz="2800" i="1" dirty="0"/>
              <a:t>come cercare il Sacro Graal. La vita è più complicata. </a:t>
            </a:r>
            <a:r>
              <a:rPr lang="it-IT" sz="2800" i="1" dirty="0" smtClean="0"/>
              <a:t>La </a:t>
            </a:r>
            <a:r>
              <a:rPr lang="it-IT" sz="2800" i="1" dirty="0" err="1" smtClean="0"/>
              <a:t>miglore</a:t>
            </a:r>
            <a:r>
              <a:rPr lang="it-IT" sz="2800" i="1" dirty="0" smtClean="0"/>
              <a:t> elaborazione scientifica in </a:t>
            </a:r>
            <a:r>
              <a:rPr lang="it-IT" sz="2800" i="1" dirty="0"/>
              <a:t>questo campo sintetizza il benessere in 27 indicatori.</a:t>
            </a:r>
          </a:p>
          <a:p>
            <a:r>
              <a:rPr lang="it-IT" sz="2800" i="1" dirty="0" smtClean="0"/>
              <a:t>D’altra </a:t>
            </a:r>
            <a:r>
              <a:rPr lang="it-IT" sz="2800" i="1" dirty="0"/>
              <a:t>parte, ai politici piacerebbe avere un indice semplice, unico, ben comunicabile ed intuitivo. Ma non c’è una risposta unica alla domanda su che cosa determina una buona qualità della vita. L’importanza che attribuisco ai diversi aspetti della tua vita dipende dalle tue </a:t>
            </a:r>
            <a:r>
              <a:rPr lang="it-IT" sz="2800" i="1" dirty="0" smtClean="0"/>
              <a:t>convinzioni”. </a:t>
            </a:r>
            <a:endParaRPr lang="it-IT" sz="2800" i="1" dirty="0"/>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39940"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55D86573-6DDE-9948-9381-62003C18B3BD}" type="slidenum">
              <a:rPr lang="it-IT" sz="1200">
                <a:latin typeface="Garamond" charset="0"/>
              </a:rPr>
              <a:pPr eaLnBrk="1" hangingPunct="1"/>
              <a:t>7</a:t>
            </a:fld>
            <a:endParaRPr lang="it-IT" sz="1200">
              <a:latin typeface="Garamond" charset="0"/>
            </a:endParaRPr>
          </a:p>
        </p:txBody>
      </p:sp>
    </p:spTree>
    <p:extLst>
      <p:ext uri="{BB962C8B-B14F-4D97-AF65-F5344CB8AC3E}">
        <p14:creationId xmlns:p14="http://schemas.microsoft.com/office/powerpoint/2010/main" val="37237756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Segnaposto piè di pagina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it-IT" sz="1200" smtClean="0">
                <a:latin typeface="Garamond" charset="0"/>
              </a:rPr>
              <a:t>Donato Speroni -D'ora in poi. Firenze 5 ottobre 2013</a:t>
            </a:r>
            <a:endParaRPr lang="it-IT" sz="1200">
              <a:latin typeface="Garamond" charset="0"/>
            </a:endParaRPr>
          </a:p>
        </p:txBody>
      </p:sp>
      <p:sp>
        <p:nvSpPr>
          <p:cNvPr id="30722"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707CA744-808F-D140-AE23-0DA889F69526}" type="slidenum">
              <a:rPr lang="it-IT" sz="1200">
                <a:latin typeface="Garamond" charset="0"/>
              </a:rPr>
              <a:pPr eaLnBrk="1" hangingPunct="1"/>
              <a:t>8</a:t>
            </a:fld>
            <a:endParaRPr lang="it-IT" sz="1200">
              <a:latin typeface="Garamond" charset="0"/>
            </a:endParaRPr>
          </a:p>
        </p:txBody>
      </p:sp>
      <p:sp>
        <p:nvSpPr>
          <p:cNvPr id="30723" name="Rectangle 2"/>
          <p:cNvSpPr>
            <a:spLocks noGrp="1" noChangeArrowheads="1"/>
          </p:cNvSpPr>
          <p:nvPr>
            <p:ph type="title"/>
          </p:nvPr>
        </p:nvSpPr>
        <p:spPr>
          <a:xfrm>
            <a:off x="457200" y="277814"/>
            <a:ext cx="8305800" cy="1398587"/>
          </a:xfrm>
        </p:spPr>
        <p:txBody>
          <a:bodyPr>
            <a:normAutofit fontScale="90000"/>
          </a:bodyPr>
          <a:lstStyle/>
          <a:p>
            <a:pPr eaLnBrk="1" hangingPunct="1"/>
            <a:r>
              <a:rPr lang="it-IT" dirty="0" smtClean="0">
                <a:latin typeface="Garamond" charset="0"/>
                <a:ea typeface="ＭＳ Ｐゴシック" charset="0"/>
                <a:cs typeface="ＭＳ Ｐゴシック" charset="0"/>
              </a:rPr>
              <a:t>In sintesi: </a:t>
            </a:r>
            <a:r>
              <a:rPr lang="it-IT" dirty="0">
                <a:latin typeface="Garamond" charset="0"/>
                <a:ea typeface="ＭＳ Ｐゴシック" charset="0"/>
                <a:cs typeface="ＭＳ Ｐゴシック" charset="0"/>
              </a:rPr>
              <a:t>tre linee di </a:t>
            </a:r>
            <a:r>
              <a:rPr lang="it-IT" dirty="0" smtClean="0">
                <a:latin typeface="Garamond" charset="0"/>
                <a:ea typeface="ＭＳ Ｐゴシック" charset="0"/>
                <a:cs typeface="ＭＳ Ｐゴシック" charset="0"/>
              </a:rPr>
              <a:t>ricerca per andare “oltre il </a:t>
            </a:r>
            <a:r>
              <a:rPr lang="it-IT" dirty="0" err="1" smtClean="0">
                <a:latin typeface="Garamond" charset="0"/>
                <a:ea typeface="ＭＳ Ｐゴシック" charset="0"/>
                <a:cs typeface="ＭＳ Ｐゴシック" charset="0"/>
              </a:rPr>
              <a:t>Pil</a:t>
            </a:r>
            <a:r>
              <a:rPr lang="it-IT" dirty="0" smtClean="0">
                <a:latin typeface="Garamond" charset="0"/>
                <a:ea typeface="ＭＳ Ｐゴシック" charset="0"/>
                <a:cs typeface="ＭＳ Ｐゴシック" charset="0"/>
              </a:rPr>
              <a:t>”</a:t>
            </a:r>
            <a:r>
              <a:rPr lang="it-IT" dirty="0">
                <a:latin typeface="Garamond" charset="0"/>
                <a:ea typeface="ＭＳ Ｐゴシック" charset="0"/>
                <a:cs typeface="ＭＳ Ｐゴシック" charset="0"/>
              </a:rPr>
              <a:t/>
            </a:r>
            <a:br>
              <a:rPr lang="it-IT" dirty="0">
                <a:latin typeface="Garamond" charset="0"/>
                <a:ea typeface="ＭＳ Ｐゴシック" charset="0"/>
                <a:cs typeface="ＭＳ Ｐゴシック" charset="0"/>
              </a:rPr>
            </a:br>
            <a:r>
              <a:rPr lang="it-IT" sz="3600" i="1" dirty="0">
                <a:latin typeface="Garamond" charset="0"/>
                <a:ea typeface="ＭＳ Ｐゴシック" charset="0"/>
                <a:cs typeface="ＭＳ Ｐゴシック" charset="0"/>
              </a:rPr>
              <a:t>(rapporto Stiglitz, ma non solo)</a:t>
            </a:r>
          </a:p>
        </p:txBody>
      </p:sp>
      <p:sp>
        <p:nvSpPr>
          <p:cNvPr id="28677" name="Rectangle 3"/>
          <p:cNvSpPr>
            <a:spLocks noGrp="1" noChangeArrowheads="1"/>
          </p:cNvSpPr>
          <p:nvPr>
            <p:ph type="body" idx="1"/>
          </p:nvPr>
        </p:nvSpPr>
        <p:spPr>
          <a:xfrm>
            <a:off x="395536" y="2204864"/>
            <a:ext cx="8229600" cy="4530725"/>
          </a:xfrm>
        </p:spPr>
        <p:txBody>
          <a:bodyPr/>
          <a:lstStyle/>
          <a:p>
            <a:pPr marL="514350" indent="-514350" eaLnBrk="1" hangingPunct="1">
              <a:buSzPct val="100000"/>
              <a:buFont typeface="Wingdings" charset="0"/>
              <a:buAutoNum type="arabicPlain"/>
              <a:defRPr/>
            </a:pPr>
            <a:r>
              <a:rPr lang="it-IT" sz="2600" dirty="0">
                <a:latin typeface="Arial" charset="0"/>
                <a:ea typeface="ＭＳ Ｐゴシック" charset="0"/>
                <a:cs typeface="ＭＳ Ｐゴシック" charset="0"/>
              </a:rPr>
              <a:t>Migliorare le informazioni diffuse dalla contabilità nazionale</a:t>
            </a:r>
          </a:p>
          <a:p>
            <a:pPr marL="514350" indent="-514350" eaLnBrk="1" hangingPunct="1">
              <a:buSzPct val="100000"/>
              <a:buFont typeface="Wingdings" charset="0"/>
              <a:buAutoNum type="arabicPlain"/>
              <a:defRPr/>
            </a:pPr>
            <a:r>
              <a:rPr lang="it-IT" sz="2600" dirty="0">
                <a:latin typeface="Arial" charset="0"/>
                <a:ea typeface="ＭＳ Ｐゴシック" charset="0"/>
                <a:cs typeface="ＭＳ Ｐゴシック" charset="0"/>
              </a:rPr>
              <a:t>Misurare la felicità individuale e le sue correlazioni con dati oggettivi di benessere, sui quali comunque migliorare le informazioni</a:t>
            </a:r>
          </a:p>
          <a:p>
            <a:pPr marL="514350" indent="-514350" eaLnBrk="1" hangingPunct="1">
              <a:buSzPct val="100000"/>
              <a:buFont typeface="Wingdings" charset="0"/>
              <a:buAutoNum type="arabicPlain"/>
              <a:defRPr/>
            </a:pPr>
            <a:r>
              <a:rPr lang="it-IT" sz="2600" dirty="0">
                <a:latin typeface="Arial" charset="0"/>
                <a:ea typeface="ＭＳ Ｐゴシック" charset="0"/>
                <a:cs typeface="ＭＳ Ｐゴシック" charset="0"/>
              </a:rPr>
              <a:t>Valutare la sostenibilità per le generazioni future</a:t>
            </a:r>
          </a:p>
          <a:p>
            <a:pPr marL="514350" indent="-514350" eaLnBrk="1" hangingPunct="1">
              <a:buSzPct val="100000"/>
              <a:buFont typeface="Wingdings" charset="0"/>
              <a:buNone/>
              <a:defRPr/>
            </a:pPr>
            <a:r>
              <a:rPr lang="it-IT" sz="2600" u="sng" dirty="0">
                <a:latin typeface="Arial" charset="0"/>
                <a:ea typeface="ＭＳ Ｐゴシック" charset="0"/>
                <a:cs typeface="ＭＳ Ｐゴシック" charset="0"/>
              </a:rPr>
              <a:t>Un interrogativo di fondo:</a:t>
            </a:r>
            <a:r>
              <a:rPr lang="it-IT" sz="2600" dirty="0">
                <a:latin typeface="Arial" charset="0"/>
                <a:ea typeface="ＭＳ Ｐゴシック" charset="0"/>
                <a:cs typeface="ＭＳ Ｐゴシック" charset="0"/>
              </a:rPr>
              <a:t> </a:t>
            </a:r>
          </a:p>
          <a:p>
            <a:pPr eaLnBrk="1" hangingPunct="1">
              <a:buSzPct val="100000"/>
              <a:defRPr/>
            </a:pPr>
            <a:r>
              <a:rPr lang="it-IT" sz="2600" dirty="0" smtClean="0">
                <a:latin typeface="Arial" charset="0"/>
                <a:ea typeface="ＭＳ Ｐゴシック" charset="0"/>
                <a:cs typeface="ＭＳ Ｐゴシック" charset="0"/>
              </a:rPr>
              <a:t>Tutto questo lavoro servirà davvero a migliorare la politica? Per rispondere guardiamoci in giro…</a:t>
            </a:r>
          </a:p>
          <a:p>
            <a:pPr eaLnBrk="1" hangingPunct="1">
              <a:buSzPct val="100000"/>
              <a:defRPr/>
            </a:pPr>
            <a:endParaRPr lang="it-IT" sz="2600" dirty="0">
              <a:latin typeface="Arial" charset="0"/>
              <a:ea typeface="ＭＳ Ｐゴシック" charset="0"/>
              <a:cs typeface="ＭＳ Ｐゴシック" charset="0"/>
            </a:endParaRPr>
          </a:p>
          <a:p>
            <a:pPr marL="514350" indent="-514350" eaLnBrk="1" hangingPunct="1">
              <a:buFont typeface="Wingdings" charset="0"/>
              <a:buNone/>
              <a:defRPr/>
            </a:pPr>
            <a:endParaRPr lang="it-IT" sz="26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1576309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r>
              <a:rPr lang="it-IT">
                <a:latin typeface="Garamond" charset="0"/>
                <a:ea typeface="ＭＳ Ｐゴシック" charset="0"/>
                <a:cs typeface="ＭＳ Ｐゴシック" charset="0"/>
              </a:rPr>
              <a:t>2004 – 2013: cresce la voglia di misurare la qualità della vita</a:t>
            </a:r>
          </a:p>
        </p:txBody>
      </p:sp>
      <p:sp>
        <p:nvSpPr>
          <p:cNvPr id="19458" name="Segnaposto contenuto 2"/>
          <p:cNvSpPr>
            <a:spLocks noGrp="1"/>
          </p:cNvSpPr>
          <p:nvPr>
            <p:ph idx="1"/>
          </p:nvPr>
        </p:nvSpPr>
        <p:spPr/>
        <p:txBody>
          <a:bodyPr>
            <a:normAutofit fontScale="85000" lnSpcReduction="20000"/>
          </a:bodyPr>
          <a:lstStyle/>
          <a:p>
            <a:pPr>
              <a:defRPr/>
            </a:pPr>
            <a:r>
              <a:rPr lang="it-IT" dirty="0">
                <a:latin typeface="Arial" charset="0"/>
                <a:ea typeface="ＭＳ Ｐゴシック" charset="0"/>
                <a:cs typeface="ＭＳ Ｐゴシック" charset="0"/>
              </a:rPr>
              <a:t>Dal Convegno di Palermo a quello di New Delhi, le iniziative Ocse per la misura del progresso hanno dato rilevanza internazionale a questo tema.</a:t>
            </a:r>
          </a:p>
          <a:p>
            <a:pPr>
              <a:defRPr/>
            </a:pPr>
            <a:r>
              <a:rPr lang="it-IT" dirty="0">
                <a:latin typeface="Arial" charset="0"/>
                <a:ea typeface="ＭＳ Ｐゴシック" charset="0"/>
                <a:cs typeface="ＭＳ Ｐゴシック" charset="0"/>
              </a:rPr>
              <a:t>Il 2009 è stato l’anno di svolta: Busan, Commissione Stiglitz, Beyond </a:t>
            </a:r>
            <a:r>
              <a:rPr lang="it-IT" dirty="0" err="1">
                <a:latin typeface="Arial" charset="0"/>
                <a:ea typeface="ＭＳ Ｐゴシック" charset="0"/>
                <a:cs typeface="ＭＳ Ｐゴシック" charset="0"/>
              </a:rPr>
              <a:t>Gdp</a:t>
            </a:r>
            <a:r>
              <a:rPr lang="it-IT" dirty="0">
                <a:latin typeface="Arial" charset="0"/>
                <a:ea typeface="ＭＳ Ｐゴシック" charset="0"/>
                <a:cs typeface="ＭＳ Ｐゴシック" charset="0"/>
              </a:rPr>
              <a:t>, G20 </a:t>
            </a:r>
            <a:r>
              <a:rPr lang="it-IT" dirty="0" smtClean="0">
                <a:latin typeface="Arial" charset="0"/>
                <a:ea typeface="ＭＳ Ｐゴシック" charset="0"/>
                <a:cs typeface="ＭＳ Ｐゴシック" charset="0"/>
              </a:rPr>
              <a:t>Pittsburgh.</a:t>
            </a:r>
            <a:endParaRPr lang="it-IT" dirty="0">
              <a:latin typeface="Arial" charset="0"/>
              <a:ea typeface="ＭＳ Ｐゴシック" charset="0"/>
              <a:cs typeface="ＭＳ Ｐゴシック" charset="0"/>
            </a:endParaRPr>
          </a:p>
          <a:p>
            <a:pPr>
              <a:defRPr/>
            </a:pPr>
            <a:r>
              <a:rPr lang="it-IT" dirty="0">
                <a:latin typeface="Arial" charset="0"/>
                <a:ea typeface="ＭＳ Ｐゴシック" charset="0"/>
                <a:cs typeface="ＭＳ Ｐゴシック" charset="0"/>
              </a:rPr>
              <a:t>Da allora si sono moltiplicate le sperimentazioni </a:t>
            </a:r>
            <a:r>
              <a:rPr lang="it-IT" dirty="0" smtClean="0">
                <a:latin typeface="Arial" charset="0"/>
                <a:ea typeface="ＭＳ Ｐゴシック" charset="0"/>
                <a:cs typeface="ＭＳ Ｐゴシック" charset="0"/>
              </a:rPr>
              <a:t>nazionali sulle misura della </a:t>
            </a:r>
            <a:r>
              <a:rPr lang="it-IT" dirty="0" err="1" smtClean="0">
                <a:latin typeface="Arial" charset="0"/>
                <a:ea typeface="ＭＳ Ｐゴシック" charset="0"/>
                <a:cs typeface="ＭＳ Ｐゴシック" charset="0"/>
              </a:rPr>
              <a:t>quality</a:t>
            </a:r>
            <a:r>
              <a:rPr lang="it-IT" dirty="0" smtClean="0">
                <a:latin typeface="Arial" charset="0"/>
                <a:ea typeface="ＭＳ Ｐゴシック" charset="0"/>
                <a:cs typeface="ＭＳ Ｐゴシック" charset="0"/>
              </a:rPr>
              <a:t> of life (QOL), con iniziative della “statistica ufficiale”.</a:t>
            </a:r>
            <a:endParaRPr lang="it-IT" dirty="0">
              <a:latin typeface="Arial" charset="0"/>
              <a:ea typeface="ＭＳ Ｐゴシック" charset="0"/>
              <a:cs typeface="ＭＳ Ｐゴシック" charset="0"/>
            </a:endParaRPr>
          </a:p>
          <a:p>
            <a:pPr>
              <a:defRPr/>
            </a:pPr>
            <a:r>
              <a:rPr lang="it-IT" dirty="0">
                <a:latin typeface="Arial" charset="0"/>
                <a:ea typeface="ＭＳ Ｐゴシック" charset="0"/>
                <a:cs typeface="ＭＳ Ｐゴシック" charset="0"/>
              </a:rPr>
              <a:t>Il sito </a:t>
            </a:r>
            <a:r>
              <a:rPr lang="it-IT" dirty="0" err="1" smtClean="0">
                <a:latin typeface="Arial" charset="0"/>
                <a:ea typeface="ＭＳ Ｐゴシック" charset="0"/>
                <a:cs typeface="ＭＳ Ｐゴシック" charset="0"/>
                <a:hlinkClick r:id="rId2"/>
              </a:rPr>
              <a:t>wikiprogress.org</a:t>
            </a:r>
            <a:r>
              <a:rPr lang="it-IT" dirty="0" smtClean="0">
                <a:latin typeface="Arial" charset="0"/>
                <a:ea typeface="ＭＳ Ｐゴシック" charset="0"/>
                <a:cs typeface="ＭＳ Ｐゴシック" charset="0"/>
                <a:hlinkClick r:id="rId2"/>
              </a:rPr>
              <a:t> </a:t>
            </a:r>
            <a:r>
              <a:rPr lang="it-IT" dirty="0">
                <a:latin typeface="Arial" charset="0"/>
                <a:ea typeface="ＭＳ Ｐゴシック" charset="0"/>
                <a:cs typeface="ＭＳ Ｐゴシック" charset="0"/>
              </a:rPr>
              <a:t>registra tutti gli sviluppi</a:t>
            </a:r>
            <a:r>
              <a:rPr lang="it-IT" dirty="0" smtClean="0">
                <a:latin typeface="Arial" charset="0"/>
                <a:ea typeface="ＭＳ Ｐゴシック" charset="0"/>
                <a:cs typeface="ＭＳ Ｐゴシック" charset="0"/>
              </a:rPr>
              <a:t>.</a:t>
            </a:r>
          </a:p>
          <a:p>
            <a:pPr>
              <a:defRPr/>
            </a:pPr>
            <a:r>
              <a:rPr lang="it-IT" dirty="0" smtClean="0">
                <a:latin typeface="Arial" charset="0"/>
                <a:ea typeface="ＭＳ Ｐゴシック" charset="0"/>
                <a:cs typeface="ＭＳ Ｐゴシック" charset="0"/>
              </a:rPr>
              <a:t>In Italia la crescita dell’</a:t>
            </a:r>
            <a:r>
              <a:rPr lang="it-IT" dirty="0" err="1" smtClean="0">
                <a:latin typeface="Arial" charset="0"/>
                <a:ea typeface="ＭＳ Ｐゴシック" charset="0"/>
                <a:cs typeface="ＭＳ Ｐゴシック" charset="0"/>
              </a:rPr>
              <a:t>Aiquav</a:t>
            </a:r>
            <a:r>
              <a:rPr lang="it-IT" dirty="0" smtClean="0">
                <a:latin typeface="Arial" charset="0"/>
                <a:ea typeface="ＭＳ Ｐゴシック" charset="0"/>
                <a:cs typeface="ＭＳ Ｐゴシック" charset="0"/>
              </a:rPr>
              <a:t> è un segno di questa crescita di attenzione. </a:t>
            </a:r>
          </a:p>
          <a:p>
            <a:pPr>
              <a:defRPr/>
            </a:pPr>
            <a:r>
              <a:rPr lang="it-IT" dirty="0" smtClean="0">
                <a:latin typeface="Arial" charset="0"/>
                <a:ea typeface="ＭＳ Ｐゴシック" charset="0"/>
                <a:cs typeface="ＭＳ Ｐゴシック" charset="0"/>
              </a:rPr>
              <a:t>Il </a:t>
            </a:r>
            <a:r>
              <a:rPr lang="it-IT" dirty="0" err="1" smtClean="0">
                <a:latin typeface="Arial" charset="0"/>
                <a:ea typeface="ＭＳ Ｐゴシック" charset="0"/>
                <a:cs typeface="ＭＳ Ｐゴシック" charset="0"/>
              </a:rPr>
              <a:t>Bes</a:t>
            </a:r>
            <a:r>
              <a:rPr lang="it-IT" dirty="0" smtClean="0">
                <a:latin typeface="Arial" charset="0"/>
                <a:ea typeface="ＭＳ Ｐゴシック" charset="0"/>
                <a:cs typeface="ＭＳ Ｐゴシック" charset="0"/>
              </a:rPr>
              <a:t> è una innovazione di grande rilevanza.</a:t>
            </a:r>
            <a:endParaRPr lang="it-IT" dirty="0">
              <a:latin typeface="Arial" charset="0"/>
              <a:ea typeface="ＭＳ Ｐゴシック" charset="0"/>
              <a:cs typeface="ＭＳ Ｐゴシック" charset="0"/>
            </a:endParaRPr>
          </a:p>
        </p:txBody>
      </p:sp>
      <p:sp>
        <p:nvSpPr>
          <p:cNvPr id="4" name="Segnaposto piè di pagina 3"/>
          <p:cNvSpPr>
            <a:spLocks noGrp="1"/>
          </p:cNvSpPr>
          <p:nvPr>
            <p:ph type="ftr" sz="quarter" idx="11"/>
          </p:nvPr>
        </p:nvSpPr>
        <p:spPr/>
        <p:txBody>
          <a:bodyPr/>
          <a:lstStyle/>
          <a:p>
            <a:pPr>
              <a:defRPr/>
            </a:pPr>
            <a:r>
              <a:rPr lang="it-IT" smtClean="0"/>
              <a:t>Donato Speroni -D'ora in poi. Firenze 5 ottobre 2013</a:t>
            </a:r>
            <a:endParaRPr lang="it-IT"/>
          </a:p>
        </p:txBody>
      </p:sp>
      <p:sp>
        <p:nvSpPr>
          <p:cNvPr id="19460"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cs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6DEAB110-1608-C943-8005-070F3A23BC49}" type="slidenum">
              <a:rPr lang="it-IT" sz="1200">
                <a:latin typeface="Garamond" charset="0"/>
              </a:rPr>
              <a:pPr eaLnBrk="1" hangingPunct="1"/>
              <a:t>9</a:t>
            </a:fld>
            <a:endParaRPr lang="it-IT" sz="1200">
              <a:latin typeface="Garamond" charset="0"/>
            </a:endParaRPr>
          </a:p>
        </p:txBody>
      </p:sp>
    </p:spTree>
    <p:extLst>
      <p:ext uri="{BB962C8B-B14F-4D97-AF65-F5344CB8AC3E}">
        <p14:creationId xmlns:p14="http://schemas.microsoft.com/office/powerpoint/2010/main" val="42070693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ercatiFinanza030220">
  <a:themeElements>
    <a:clrScheme name="MercatiFinanza030220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MercatiFinanza030220">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MercatiFinanza030220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MercatiFinanza030220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MercatiFinanza030220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MercatiFinanza030220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MercatiFinanza030220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MercatiFinanza030220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MercatiFinanza030220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MercatiFinanza030220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MercatiFinanza030220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MercatiFinanza030220</Template>
  <TotalTime>15200</TotalTime>
  <Words>2115</Words>
  <Application>Microsoft Macintosh PowerPoint</Application>
  <PresentationFormat>Presentazione su schermo (4:3)</PresentationFormat>
  <Paragraphs>132</Paragraphs>
  <Slides>19</Slides>
  <Notes>5</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MercatiFinanza030220</vt:lpstr>
      <vt:lpstr>I numeri della felicità per una nuova politica “oltre il Pil” </vt:lpstr>
      <vt:lpstr>Cerchiamo di rispondere  a queste domande</vt:lpstr>
      <vt:lpstr>Che cosa possiamo misurare?  </vt:lpstr>
      <vt:lpstr>Rispetto al Pil, il quadro si complica… </vt:lpstr>
      <vt:lpstr>Possiamo sostituire il Pil con la misura della felicità? (1) </vt:lpstr>
      <vt:lpstr>Possiamo sostituire il Pil con la misura della felicità? (2)</vt:lpstr>
      <vt:lpstr>Robert Manchin (Gallup) intervistato dalla newsletter “Beyond Gdp”:</vt:lpstr>
      <vt:lpstr>In sintesi: tre linee di ricerca per andare “oltre il Pil” (rapporto Stiglitz, ma non solo)</vt:lpstr>
      <vt:lpstr>2004 – 2013: cresce la voglia di misurare la qualità della vita</vt:lpstr>
      <vt:lpstr>Risultati nazionali e internazionali…</vt:lpstr>
      <vt:lpstr>Presentazione di PowerPoint</vt:lpstr>
      <vt:lpstr>Ma proprio la vicenda del Bhutan è molto istruttiva! </vt:lpstr>
      <vt:lpstr>Che cosa possiamo fare in Italia?</vt:lpstr>
      <vt:lpstr>Giovani, donne, Sud: i punti deboli del benessere secondo il 1° Rapporto Bes</vt:lpstr>
      <vt:lpstr>Presentazione di PowerPoint</vt:lpstr>
      <vt:lpstr>Il Rapporto UrBes conferma le differenze tra le aree metropolitane del Nord e del Sud</vt:lpstr>
      <vt:lpstr>Come si colloca Firenze?  Nel drappello di testa, però…</vt:lpstr>
      <vt:lpstr>Possiamo davvero usare gli indicatori di benessere per migliorare la politica?</vt:lpstr>
      <vt:lpstr>Grazie! Potete seguire e commentare il mio lavoro su:</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Economia internazionale </dc:title>
  <dc:creator> </dc:creator>
  <cp:lastModifiedBy>Donato **************</cp:lastModifiedBy>
  <cp:revision>147</cp:revision>
  <dcterms:created xsi:type="dcterms:W3CDTF">2003-02-28T16:30:39Z</dcterms:created>
  <dcterms:modified xsi:type="dcterms:W3CDTF">2013-10-04T16:05:19Z</dcterms:modified>
</cp:coreProperties>
</file>